
<file path=[Content_Types].xml><?xml version="1.0" encoding="utf-8"?>
<Types xmlns="http://schemas.openxmlformats.org/package/2006/content-types">
  <Default Extension="docx" ContentType="application/vnd.openxmlformats-officedocument.wordprocessingml.documen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6" r:id="rId2"/>
    <p:sldId id="323" r:id="rId3"/>
    <p:sldId id="383" r:id="rId4"/>
    <p:sldId id="301" r:id="rId5"/>
    <p:sldId id="336" r:id="rId6"/>
    <p:sldId id="364" r:id="rId7"/>
    <p:sldId id="350" r:id="rId8"/>
    <p:sldId id="433" r:id="rId9"/>
    <p:sldId id="372" r:id="rId10"/>
    <p:sldId id="339" r:id="rId11"/>
    <p:sldId id="321" r:id="rId12"/>
    <p:sldId id="370" r:id="rId13"/>
    <p:sldId id="332" r:id="rId14"/>
    <p:sldId id="380" r:id="rId15"/>
    <p:sldId id="391" r:id="rId16"/>
    <p:sldId id="419" r:id="rId17"/>
    <p:sldId id="421" r:id="rId18"/>
    <p:sldId id="386" r:id="rId19"/>
    <p:sldId id="395" r:id="rId20"/>
    <p:sldId id="277" r:id="rId21"/>
    <p:sldId id="389" r:id="rId22"/>
    <p:sldId id="390" r:id="rId23"/>
    <p:sldId id="330" r:id="rId24"/>
    <p:sldId id="392" r:id="rId25"/>
    <p:sldId id="432" r:id="rId26"/>
    <p:sldId id="388" r:id="rId27"/>
    <p:sldId id="393" r:id="rId28"/>
    <p:sldId id="298" r:id="rId29"/>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174" autoAdjust="0"/>
    <p:restoredTop sz="96374" autoAdjust="0"/>
  </p:normalViewPr>
  <p:slideViewPr>
    <p:cSldViewPr snapToGrid="0">
      <p:cViewPr varScale="1">
        <p:scale>
          <a:sx n="91" d="100"/>
          <a:sy n="91" d="100"/>
        </p:scale>
        <p:origin x="590"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C55D58E-E790-4343-9779-D6C442F1B01C}" type="datetimeFigureOut">
              <a:rPr lang="tr-TR" smtClean="0"/>
              <a:t>22.11.2024</a:t>
            </a:fld>
            <a:endParaRPr lang="tr-TR"/>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AA7CBD-FA5C-4D4B-8F80-0CF8FFAF165A}" type="slidenum">
              <a:rPr lang="tr-TR" smtClean="0"/>
              <a:t>‹#›</a:t>
            </a:fld>
            <a:endParaRPr lang="tr-TR"/>
          </a:p>
        </p:txBody>
      </p:sp>
    </p:spTree>
    <p:extLst>
      <p:ext uri="{BB962C8B-B14F-4D97-AF65-F5344CB8AC3E}">
        <p14:creationId xmlns:p14="http://schemas.microsoft.com/office/powerpoint/2010/main" val="3239179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72AA7CBD-FA5C-4D4B-8F80-0CF8FFAF165A}" type="slidenum">
              <a:rPr lang="tr-TR" smtClean="0"/>
              <a:t>20</a:t>
            </a:fld>
            <a:endParaRPr lang="tr-TR"/>
          </a:p>
        </p:txBody>
      </p:sp>
    </p:spTree>
    <p:extLst>
      <p:ext uri="{BB962C8B-B14F-4D97-AF65-F5344CB8AC3E}">
        <p14:creationId xmlns:p14="http://schemas.microsoft.com/office/powerpoint/2010/main" val="25428423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72AA7CBD-FA5C-4D4B-8F80-0CF8FFAF165A}" type="slidenum">
              <a:rPr lang="tr-TR" smtClean="0"/>
              <a:t>21</a:t>
            </a:fld>
            <a:endParaRPr lang="tr-TR"/>
          </a:p>
        </p:txBody>
      </p:sp>
    </p:spTree>
    <p:extLst>
      <p:ext uri="{BB962C8B-B14F-4D97-AF65-F5344CB8AC3E}">
        <p14:creationId xmlns:p14="http://schemas.microsoft.com/office/powerpoint/2010/main" val="29613868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72AA7CBD-FA5C-4D4B-8F80-0CF8FFAF165A}" type="slidenum">
              <a:rPr lang="tr-TR" smtClean="0"/>
              <a:t>22</a:t>
            </a:fld>
            <a:endParaRPr lang="tr-TR"/>
          </a:p>
        </p:txBody>
      </p:sp>
    </p:spTree>
    <p:extLst>
      <p:ext uri="{BB962C8B-B14F-4D97-AF65-F5344CB8AC3E}">
        <p14:creationId xmlns:p14="http://schemas.microsoft.com/office/powerpoint/2010/main" val="21145588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72AA7CBD-FA5C-4D4B-8F80-0CF8FFAF165A}" type="slidenum">
              <a:rPr lang="tr-TR" smtClean="0"/>
              <a:t>28</a:t>
            </a:fld>
            <a:endParaRPr lang="tr-TR"/>
          </a:p>
        </p:txBody>
      </p:sp>
    </p:spTree>
    <p:extLst>
      <p:ext uri="{BB962C8B-B14F-4D97-AF65-F5344CB8AC3E}">
        <p14:creationId xmlns:p14="http://schemas.microsoft.com/office/powerpoint/2010/main" val="315009516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a:t>Asıl başlık stili için tıklatın</a:t>
            </a: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tıklatın</a:t>
            </a:r>
          </a:p>
        </p:txBody>
      </p:sp>
      <p:sp>
        <p:nvSpPr>
          <p:cNvPr id="4" name="Veri Yer Tutucusu 3"/>
          <p:cNvSpPr>
            <a:spLocks noGrp="1"/>
          </p:cNvSpPr>
          <p:nvPr>
            <p:ph type="dt" sz="half" idx="10"/>
          </p:nvPr>
        </p:nvSpPr>
        <p:spPr/>
        <p:txBody>
          <a:bodyPr/>
          <a:lstStyle/>
          <a:p>
            <a:fld id="{6CC0B940-985C-4FB8-84AC-26CDDD28A86C}" type="datetimeFigureOut">
              <a:rPr lang="tr-TR" smtClean="0"/>
              <a:t>22.11.2024</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12FA2C38-54D1-4730-839F-DFF47E7E39A3}" type="slidenum">
              <a:rPr lang="tr-TR" smtClean="0"/>
              <a:t>‹#›</a:t>
            </a:fld>
            <a:endParaRPr lang="tr-TR"/>
          </a:p>
        </p:txBody>
      </p:sp>
    </p:spTree>
    <p:extLst>
      <p:ext uri="{BB962C8B-B14F-4D97-AF65-F5344CB8AC3E}">
        <p14:creationId xmlns:p14="http://schemas.microsoft.com/office/powerpoint/2010/main" val="13916689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6CC0B940-985C-4FB8-84AC-26CDDD28A86C}" type="datetimeFigureOut">
              <a:rPr lang="tr-TR" smtClean="0"/>
              <a:t>22.11.2024</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12FA2C38-54D1-4730-839F-DFF47E7E39A3}" type="slidenum">
              <a:rPr lang="tr-TR" smtClean="0"/>
              <a:t>‹#›</a:t>
            </a:fld>
            <a:endParaRPr lang="tr-TR"/>
          </a:p>
        </p:txBody>
      </p:sp>
    </p:spTree>
    <p:extLst>
      <p:ext uri="{BB962C8B-B14F-4D97-AF65-F5344CB8AC3E}">
        <p14:creationId xmlns:p14="http://schemas.microsoft.com/office/powerpoint/2010/main" val="2483693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a:t>Asıl başlık stili için tıklatın</a:t>
            </a: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tıklatın</a:t>
            </a:r>
          </a:p>
        </p:txBody>
      </p:sp>
      <p:sp>
        <p:nvSpPr>
          <p:cNvPr id="4" name="Veri Yer Tutucusu 3"/>
          <p:cNvSpPr>
            <a:spLocks noGrp="1"/>
          </p:cNvSpPr>
          <p:nvPr>
            <p:ph type="dt" sz="half" idx="10"/>
          </p:nvPr>
        </p:nvSpPr>
        <p:spPr/>
        <p:txBody>
          <a:bodyPr/>
          <a:lstStyle/>
          <a:p>
            <a:fld id="{6CC0B940-985C-4FB8-84AC-26CDDD28A86C}" type="datetimeFigureOut">
              <a:rPr lang="tr-TR" smtClean="0"/>
              <a:t>22.11.2024</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12FA2C38-54D1-4730-839F-DFF47E7E39A3}" type="slidenum">
              <a:rPr lang="tr-TR" smtClean="0"/>
              <a:t>‹#›</a:t>
            </a:fld>
            <a:endParaRPr lang="tr-TR"/>
          </a:p>
        </p:txBody>
      </p:sp>
    </p:spTree>
    <p:extLst>
      <p:ext uri="{BB962C8B-B14F-4D97-AF65-F5344CB8AC3E}">
        <p14:creationId xmlns:p14="http://schemas.microsoft.com/office/powerpoint/2010/main" val="5566420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sz="half" idx="1"/>
          </p:nvPr>
        </p:nvSpPr>
        <p:spPr>
          <a:xfrm>
            <a:off x="838200" y="1825625"/>
            <a:ext cx="5181600" cy="435133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6172200" y="1825625"/>
            <a:ext cx="5181600" cy="435133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p:cNvSpPr>
            <a:spLocks noGrp="1"/>
          </p:cNvSpPr>
          <p:nvPr>
            <p:ph type="dt" sz="half" idx="10"/>
          </p:nvPr>
        </p:nvSpPr>
        <p:spPr/>
        <p:txBody>
          <a:bodyPr/>
          <a:lstStyle/>
          <a:p>
            <a:fld id="{6CC0B940-985C-4FB8-84AC-26CDDD28A86C}" type="datetimeFigureOut">
              <a:rPr lang="tr-TR" smtClean="0"/>
              <a:t>22.11.2024</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12FA2C38-54D1-4730-839F-DFF47E7E39A3}" type="slidenum">
              <a:rPr lang="tr-TR" smtClean="0"/>
              <a:t>‹#›</a:t>
            </a:fld>
            <a:endParaRPr lang="tr-TR"/>
          </a:p>
        </p:txBody>
      </p:sp>
    </p:spTree>
    <p:extLst>
      <p:ext uri="{BB962C8B-B14F-4D97-AF65-F5344CB8AC3E}">
        <p14:creationId xmlns:p14="http://schemas.microsoft.com/office/powerpoint/2010/main" val="39549429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a:t>Asıl başlık stili için tıklatın</a:t>
            </a: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İçerik Yer Tutucusu 3"/>
          <p:cNvSpPr>
            <a:spLocks noGrp="1"/>
          </p:cNvSpPr>
          <p:nvPr>
            <p:ph sz="half" idx="2"/>
          </p:nvPr>
        </p:nvSpPr>
        <p:spPr>
          <a:xfrm>
            <a:off x="839788" y="2505075"/>
            <a:ext cx="5157787" cy="368458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İçerik Yer Tutucusu 5"/>
          <p:cNvSpPr>
            <a:spLocks noGrp="1"/>
          </p:cNvSpPr>
          <p:nvPr>
            <p:ph sz="quarter" idx="4"/>
          </p:nvPr>
        </p:nvSpPr>
        <p:spPr>
          <a:xfrm>
            <a:off x="6172200" y="2505075"/>
            <a:ext cx="5183188" cy="368458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p:cNvSpPr>
            <a:spLocks noGrp="1"/>
          </p:cNvSpPr>
          <p:nvPr>
            <p:ph type="dt" sz="half" idx="10"/>
          </p:nvPr>
        </p:nvSpPr>
        <p:spPr/>
        <p:txBody>
          <a:bodyPr/>
          <a:lstStyle/>
          <a:p>
            <a:fld id="{6CC0B940-985C-4FB8-84AC-26CDDD28A86C}" type="datetimeFigureOut">
              <a:rPr lang="tr-TR" smtClean="0"/>
              <a:t>22.11.2024</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12FA2C38-54D1-4730-839F-DFF47E7E39A3}" type="slidenum">
              <a:rPr lang="tr-TR" smtClean="0"/>
              <a:t>‹#›</a:t>
            </a:fld>
            <a:endParaRPr lang="tr-TR"/>
          </a:p>
        </p:txBody>
      </p:sp>
    </p:spTree>
    <p:extLst>
      <p:ext uri="{BB962C8B-B14F-4D97-AF65-F5344CB8AC3E}">
        <p14:creationId xmlns:p14="http://schemas.microsoft.com/office/powerpoint/2010/main" val="17999516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Veri Yer Tutucusu 2"/>
          <p:cNvSpPr>
            <a:spLocks noGrp="1"/>
          </p:cNvSpPr>
          <p:nvPr>
            <p:ph type="dt" sz="half" idx="10"/>
          </p:nvPr>
        </p:nvSpPr>
        <p:spPr/>
        <p:txBody>
          <a:bodyPr/>
          <a:lstStyle/>
          <a:p>
            <a:fld id="{6CC0B940-985C-4FB8-84AC-26CDDD28A86C}" type="datetimeFigureOut">
              <a:rPr lang="tr-TR" smtClean="0"/>
              <a:t>22.11.2024</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12FA2C38-54D1-4730-839F-DFF47E7E39A3}" type="slidenum">
              <a:rPr lang="tr-TR" smtClean="0"/>
              <a:t>‹#›</a:t>
            </a:fld>
            <a:endParaRPr lang="tr-TR"/>
          </a:p>
        </p:txBody>
      </p:sp>
    </p:spTree>
    <p:extLst>
      <p:ext uri="{BB962C8B-B14F-4D97-AF65-F5344CB8AC3E}">
        <p14:creationId xmlns:p14="http://schemas.microsoft.com/office/powerpoint/2010/main" val="711283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6CC0B940-985C-4FB8-84AC-26CDDD28A86C}" type="datetimeFigureOut">
              <a:rPr lang="tr-TR" smtClean="0"/>
              <a:t>22.11.2024</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12FA2C38-54D1-4730-839F-DFF47E7E39A3}" type="slidenum">
              <a:rPr lang="tr-TR" smtClean="0"/>
              <a:t>‹#›</a:t>
            </a:fld>
            <a:endParaRPr lang="tr-TR"/>
          </a:p>
        </p:txBody>
      </p:sp>
    </p:spTree>
    <p:extLst>
      <p:ext uri="{BB962C8B-B14F-4D97-AF65-F5344CB8AC3E}">
        <p14:creationId xmlns:p14="http://schemas.microsoft.com/office/powerpoint/2010/main" val="443061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a:t>Asıl başlık stili için tıklatın</a:t>
            </a: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tıklatın</a:t>
            </a:r>
          </a:p>
        </p:txBody>
      </p:sp>
      <p:sp>
        <p:nvSpPr>
          <p:cNvPr id="5" name="Veri Yer Tutucusu 4"/>
          <p:cNvSpPr>
            <a:spLocks noGrp="1"/>
          </p:cNvSpPr>
          <p:nvPr>
            <p:ph type="dt" sz="half" idx="10"/>
          </p:nvPr>
        </p:nvSpPr>
        <p:spPr/>
        <p:txBody>
          <a:bodyPr/>
          <a:lstStyle/>
          <a:p>
            <a:fld id="{6CC0B940-985C-4FB8-84AC-26CDDD28A86C}" type="datetimeFigureOut">
              <a:rPr lang="tr-TR" smtClean="0"/>
              <a:t>22.11.2024</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12FA2C38-54D1-4730-839F-DFF47E7E39A3}" type="slidenum">
              <a:rPr lang="tr-TR" smtClean="0"/>
              <a:t>‹#›</a:t>
            </a:fld>
            <a:endParaRPr lang="tr-TR"/>
          </a:p>
        </p:txBody>
      </p:sp>
    </p:spTree>
    <p:extLst>
      <p:ext uri="{BB962C8B-B14F-4D97-AF65-F5344CB8AC3E}">
        <p14:creationId xmlns:p14="http://schemas.microsoft.com/office/powerpoint/2010/main" val="14018149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a:t>Asıl başlık stili için tıklatın</a:t>
            </a: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tıklatın</a:t>
            </a:r>
          </a:p>
        </p:txBody>
      </p:sp>
      <p:sp>
        <p:nvSpPr>
          <p:cNvPr id="5" name="Veri Yer Tutucusu 4"/>
          <p:cNvSpPr>
            <a:spLocks noGrp="1"/>
          </p:cNvSpPr>
          <p:nvPr>
            <p:ph type="dt" sz="half" idx="10"/>
          </p:nvPr>
        </p:nvSpPr>
        <p:spPr/>
        <p:txBody>
          <a:bodyPr/>
          <a:lstStyle/>
          <a:p>
            <a:fld id="{6CC0B940-985C-4FB8-84AC-26CDDD28A86C}" type="datetimeFigureOut">
              <a:rPr lang="tr-TR" smtClean="0"/>
              <a:t>22.11.2024</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12FA2C38-54D1-4730-839F-DFF47E7E39A3}" type="slidenum">
              <a:rPr lang="tr-TR" smtClean="0"/>
              <a:t>‹#›</a:t>
            </a:fld>
            <a:endParaRPr lang="tr-TR"/>
          </a:p>
        </p:txBody>
      </p:sp>
    </p:spTree>
    <p:extLst>
      <p:ext uri="{BB962C8B-B14F-4D97-AF65-F5344CB8AC3E}">
        <p14:creationId xmlns:p14="http://schemas.microsoft.com/office/powerpoint/2010/main" val="7426379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Dikey Metin Yer Tutucusu 2"/>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6CC0B940-985C-4FB8-84AC-26CDDD28A86C}" type="datetimeFigureOut">
              <a:rPr lang="tr-TR" smtClean="0"/>
              <a:t>22.11.2024</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12FA2C38-54D1-4730-839F-DFF47E7E39A3}" type="slidenum">
              <a:rPr lang="tr-TR" smtClean="0"/>
              <a:t>‹#›</a:t>
            </a:fld>
            <a:endParaRPr lang="tr-TR"/>
          </a:p>
        </p:txBody>
      </p:sp>
    </p:spTree>
    <p:extLst>
      <p:ext uri="{BB962C8B-B14F-4D97-AF65-F5344CB8AC3E}">
        <p14:creationId xmlns:p14="http://schemas.microsoft.com/office/powerpoint/2010/main" val="15759990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a:t>Asıl başlık stili için tıklatın</a:t>
            </a: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6CC0B940-985C-4FB8-84AC-26CDDD28A86C}" type="datetimeFigureOut">
              <a:rPr lang="tr-TR" smtClean="0"/>
              <a:t>22.11.2024</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12FA2C38-54D1-4730-839F-DFF47E7E39A3}" type="slidenum">
              <a:rPr lang="tr-TR" smtClean="0"/>
              <a:t>‹#›</a:t>
            </a:fld>
            <a:endParaRPr lang="tr-TR"/>
          </a:p>
        </p:txBody>
      </p:sp>
    </p:spTree>
    <p:extLst>
      <p:ext uri="{BB962C8B-B14F-4D97-AF65-F5344CB8AC3E}">
        <p14:creationId xmlns:p14="http://schemas.microsoft.com/office/powerpoint/2010/main" val="39134674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 için tıklatın</a:t>
            </a: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C0B940-985C-4FB8-84AC-26CDDD28A86C}" type="datetimeFigureOut">
              <a:rPr lang="tr-TR" smtClean="0"/>
              <a:t>22.11.2024</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2FA2C38-54D1-4730-839F-DFF47E7E39A3}" type="slidenum">
              <a:rPr lang="tr-TR" smtClean="0"/>
              <a:t>‹#›</a:t>
            </a:fld>
            <a:endParaRPr lang="tr-TR"/>
          </a:p>
        </p:txBody>
      </p:sp>
    </p:spTree>
    <p:extLst>
      <p:ext uri="{BB962C8B-B14F-4D97-AF65-F5344CB8AC3E}">
        <p14:creationId xmlns:p14="http://schemas.microsoft.com/office/powerpoint/2010/main" val="38666212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package" Target="../embeddings/Microsoft_Word_Document.docx"/><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package" Target="../embeddings/Microsoft_Word_Document1.docx"/><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object 4">
            <a:extLst>
              <a:ext uri="{FF2B5EF4-FFF2-40B4-BE49-F238E27FC236}">
                <a16:creationId xmlns:a16="http://schemas.microsoft.com/office/drawing/2014/main" id="{95310131-1582-4908-8DFB-6C1AC369E5B3}"/>
              </a:ext>
            </a:extLst>
          </p:cNvPr>
          <p:cNvSpPr txBox="1"/>
          <p:nvPr/>
        </p:nvSpPr>
        <p:spPr>
          <a:xfrm>
            <a:off x="2400992" y="4888070"/>
            <a:ext cx="7390016" cy="353670"/>
          </a:xfrm>
          <a:prstGeom prst="rect">
            <a:avLst/>
          </a:prstGeom>
        </p:spPr>
        <p:txBody>
          <a:bodyPr vert="horz" wrap="square" lIns="0" tIns="14970" rIns="0" bIns="0" rtlCol="0">
            <a:spAutoFit/>
          </a:bodyPr>
          <a:lstStyle/>
          <a:p>
            <a:pPr marL="11976" algn="ctr">
              <a:spcBef>
                <a:spcPts val="118"/>
              </a:spcBef>
            </a:pPr>
            <a:r>
              <a:rPr lang="tr-TR" sz="2200" b="1" spc="-38" dirty="0">
                <a:solidFill>
                  <a:schemeClr val="accent5">
                    <a:lumMod val="50000"/>
                  </a:schemeClr>
                </a:solidFill>
                <a:latin typeface="Times New Roman" panose="02020603050405020304" pitchFamily="18" charset="0"/>
                <a:cs typeface="Times New Roman" panose="02020603050405020304" pitchFamily="18" charset="0"/>
              </a:rPr>
              <a:t>SOSYAL HİZMET BÖLÜMÜ</a:t>
            </a:r>
            <a:endParaRPr sz="2200" b="1" dirty="0">
              <a:solidFill>
                <a:schemeClr val="accent5">
                  <a:lumMod val="50000"/>
                </a:schemeClr>
              </a:solidFill>
              <a:latin typeface="Times New Roman" panose="02020603050405020304" pitchFamily="18" charset="0"/>
              <a:cs typeface="Times New Roman" panose="02020603050405020304" pitchFamily="18" charset="0"/>
            </a:endParaRPr>
          </a:p>
        </p:txBody>
      </p:sp>
      <p:sp>
        <p:nvSpPr>
          <p:cNvPr id="14" name="object 5">
            <a:extLst>
              <a:ext uri="{FF2B5EF4-FFF2-40B4-BE49-F238E27FC236}">
                <a16:creationId xmlns:a16="http://schemas.microsoft.com/office/drawing/2014/main" id="{4F9A33DE-34A5-45FA-B7C4-71A899D7DA35}"/>
              </a:ext>
            </a:extLst>
          </p:cNvPr>
          <p:cNvSpPr txBox="1"/>
          <p:nvPr/>
        </p:nvSpPr>
        <p:spPr>
          <a:xfrm>
            <a:off x="1631764" y="2682798"/>
            <a:ext cx="8928472" cy="1492404"/>
          </a:xfrm>
          <a:prstGeom prst="rect">
            <a:avLst/>
          </a:prstGeom>
        </p:spPr>
        <p:txBody>
          <a:bodyPr vert="horz" wrap="square" lIns="0" tIns="54491" rIns="0" bIns="0" rtlCol="0">
            <a:spAutoFit/>
          </a:bodyPr>
          <a:lstStyle/>
          <a:p>
            <a:pPr marL="2649712" marR="4790" indent="-2638335" algn="ctr">
              <a:lnSpc>
                <a:spcPct val="150000"/>
              </a:lnSpc>
              <a:spcBef>
                <a:spcPts val="429"/>
              </a:spcBef>
            </a:pPr>
            <a:r>
              <a:rPr lang="tr-TR" sz="3200" b="1" spc="-113" dirty="0">
                <a:solidFill>
                  <a:schemeClr val="accent5">
                    <a:lumMod val="75000"/>
                  </a:schemeClr>
                </a:solidFill>
                <a:latin typeface="Times New Roman" panose="02020603050405020304" pitchFamily="18" charset="0"/>
                <a:cs typeface="Times New Roman" panose="02020603050405020304" pitchFamily="18" charset="0"/>
              </a:rPr>
              <a:t>AKADEMİK KURUL TOPLANTISI</a:t>
            </a:r>
          </a:p>
          <a:p>
            <a:pPr marL="2649712" marR="4790" indent="-2638335" algn="ctr">
              <a:lnSpc>
                <a:spcPct val="150000"/>
              </a:lnSpc>
              <a:spcBef>
                <a:spcPts val="429"/>
              </a:spcBef>
            </a:pPr>
            <a:r>
              <a:rPr lang="tr-TR" sz="3200" b="1" spc="-113" dirty="0">
                <a:solidFill>
                  <a:schemeClr val="accent5">
                    <a:lumMod val="75000"/>
                  </a:schemeClr>
                </a:solidFill>
                <a:latin typeface="Times New Roman" panose="02020603050405020304" pitchFamily="18" charset="0"/>
                <a:cs typeface="Times New Roman" panose="02020603050405020304" pitchFamily="18" charset="0"/>
              </a:rPr>
              <a:t>2022</a:t>
            </a:r>
            <a:endParaRPr lang="tr-TR" sz="3200" b="1" dirty="0">
              <a:solidFill>
                <a:schemeClr val="accent5">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870269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2">
            <a:extLst>
              <a:ext uri="{FF2B5EF4-FFF2-40B4-BE49-F238E27FC236}">
                <a16:creationId xmlns:a16="http://schemas.microsoft.com/office/drawing/2014/main" id="{80A101F8-1222-46F7-AE07-419F86EB115F}"/>
              </a:ext>
            </a:extLst>
          </p:cNvPr>
          <p:cNvSpPr txBox="1">
            <a:spLocks noGrp="1"/>
          </p:cNvSpPr>
          <p:nvPr>
            <p:ph type="title"/>
          </p:nvPr>
        </p:nvSpPr>
        <p:spPr>
          <a:xfrm>
            <a:off x="8925262" y="139935"/>
            <a:ext cx="3083858" cy="622095"/>
          </a:xfrm>
          <a:prstGeom prst="rect">
            <a:avLst/>
          </a:prstGeom>
        </p:spPr>
        <p:txBody>
          <a:bodyPr vert="horz" wrap="square" lIns="0" tIns="12575" rIns="0" bIns="0" rtlCol="0">
            <a:spAutoFit/>
          </a:bodyPr>
          <a:lstStyle/>
          <a:p>
            <a:pPr marL="11976">
              <a:spcBef>
                <a:spcPts val="99"/>
              </a:spcBef>
            </a:pPr>
            <a:r>
              <a:rPr lang="tr-TR" spc="-90" dirty="0">
                <a:solidFill>
                  <a:schemeClr val="bg1"/>
                </a:solidFill>
                <a:latin typeface="Times New Roman" panose="02020603050405020304" pitchFamily="18" charset="0"/>
                <a:cs typeface="Times New Roman" panose="02020603050405020304" pitchFamily="18" charset="0"/>
              </a:rPr>
              <a:t>Bölüm Bilgisi</a:t>
            </a:r>
            <a:endParaRPr spc="-90" dirty="0">
              <a:solidFill>
                <a:schemeClr val="bg1"/>
              </a:solidFill>
              <a:latin typeface="Times New Roman" panose="02020603050405020304" pitchFamily="18" charset="0"/>
              <a:cs typeface="Times New Roman" panose="02020603050405020304" pitchFamily="18" charset="0"/>
            </a:endParaRPr>
          </a:p>
        </p:txBody>
      </p:sp>
      <p:sp>
        <p:nvSpPr>
          <p:cNvPr id="5" name="Metin kutusu 4">
            <a:extLst>
              <a:ext uri="{FF2B5EF4-FFF2-40B4-BE49-F238E27FC236}">
                <a16:creationId xmlns:a16="http://schemas.microsoft.com/office/drawing/2014/main" id="{8D18ABB3-D145-4CA7-ABC5-23CE5EDBFE9F}"/>
              </a:ext>
            </a:extLst>
          </p:cNvPr>
          <p:cNvSpPr txBox="1"/>
          <p:nvPr/>
        </p:nvSpPr>
        <p:spPr>
          <a:xfrm>
            <a:off x="1205654" y="2462107"/>
            <a:ext cx="5364480" cy="1754326"/>
          </a:xfrm>
          <a:prstGeom prst="rect">
            <a:avLst/>
          </a:prstGeom>
          <a:noFill/>
        </p:spPr>
        <p:txBody>
          <a:bodyPr wrap="square">
            <a:spAutoFit/>
          </a:bodyPr>
          <a:lstStyle/>
          <a:p>
            <a:pPr marL="11377">
              <a:lnSpc>
                <a:spcPct val="150000"/>
              </a:lnSpc>
              <a:tabLst>
                <a:tab pos="201198" algn="l"/>
              </a:tabLst>
            </a:pPr>
            <a:r>
              <a:rPr lang="tr-TR" sz="2400" spc="-75" dirty="0">
                <a:solidFill>
                  <a:schemeClr val="accent5">
                    <a:lumMod val="75000"/>
                  </a:schemeClr>
                </a:solidFill>
                <a:latin typeface="Times New Roman" panose="02020603050405020304" pitchFamily="18" charset="0"/>
                <a:cs typeface="Times New Roman" panose="02020603050405020304" pitchFamily="18" charset="0"/>
              </a:rPr>
              <a:t>Sosyal Hizmet Bölümü: </a:t>
            </a:r>
          </a:p>
          <a:p>
            <a:pPr marL="354277" indent="-342900">
              <a:lnSpc>
                <a:spcPct val="150000"/>
              </a:lnSpc>
              <a:buFont typeface="Wingdings" pitchFamily="2" charset="2"/>
              <a:buChar char="Ø"/>
              <a:tabLst>
                <a:tab pos="201198" algn="l"/>
              </a:tabLst>
            </a:pPr>
            <a:r>
              <a:rPr lang="tr-TR" sz="2400" spc="-75" dirty="0">
                <a:solidFill>
                  <a:schemeClr val="accent5">
                    <a:lumMod val="75000"/>
                  </a:schemeClr>
                </a:solidFill>
                <a:latin typeface="Times New Roman" panose="02020603050405020304" pitchFamily="18" charset="0"/>
                <a:cs typeface="Times New Roman" panose="02020603050405020304" pitchFamily="18" charset="0"/>
              </a:rPr>
              <a:t>Eğitim dili </a:t>
            </a:r>
            <a:r>
              <a:rPr lang="tr-TR" sz="2400" i="1" spc="-75" dirty="0">
                <a:solidFill>
                  <a:srgbClr val="002060"/>
                </a:solidFill>
                <a:latin typeface="Times New Roman" panose="02020603050405020304" pitchFamily="18" charset="0"/>
                <a:cs typeface="Times New Roman" panose="02020603050405020304" pitchFamily="18" charset="0"/>
              </a:rPr>
              <a:t>Türkçe</a:t>
            </a:r>
            <a:r>
              <a:rPr lang="tr-TR" sz="2400" spc="-75" dirty="0">
                <a:solidFill>
                  <a:schemeClr val="accent5">
                    <a:lumMod val="75000"/>
                  </a:schemeClr>
                </a:solidFill>
                <a:latin typeface="Times New Roman" panose="02020603050405020304" pitchFamily="18" charset="0"/>
                <a:cs typeface="Times New Roman" panose="02020603050405020304" pitchFamily="18" charset="0"/>
              </a:rPr>
              <a:t> olup </a:t>
            </a:r>
          </a:p>
          <a:p>
            <a:pPr marL="354277" indent="-342900">
              <a:lnSpc>
                <a:spcPct val="150000"/>
              </a:lnSpc>
              <a:buFont typeface="Wingdings" pitchFamily="2" charset="2"/>
              <a:buChar char="Ø"/>
              <a:tabLst>
                <a:tab pos="201198" algn="l"/>
              </a:tabLst>
            </a:pPr>
            <a:r>
              <a:rPr lang="tr-TR" sz="2400" i="1" spc="-75" dirty="0">
                <a:solidFill>
                  <a:srgbClr val="002060"/>
                </a:solidFill>
                <a:latin typeface="Times New Roman" panose="02020603050405020304" pitchFamily="18" charset="0"/>
                <a:cs typeface="Times New Roman" panose="02020603050405020304" pitchFamily="18" charset="0"/>
              </a:rPr>
              <a:t>2022</a:t>
            </a:r>
            <a:r>
              <a:rPr lang="tr-TR" sz="2400" spc="-75" dirty="0">
                <a:solidFill>
                  <a:schemeClr val="accent5">
                    <a:lumMod val="75000"/>
                  </a:schemeClr>
                </a:solidFill>
                <a:latin typeface="Times New Roman" panose="02020603050405020304" pitchFamily="18" charset="0"/>
                <a:cs typeface="Times New Roman" panose="02020603050405020304" pitchFamily="18" charset="0"/>
              </a:rPr>
              <a:t> yılında öğrenci alımına başlamıştır.</a:t>
            </a:r>
          </a:p>
        </p:txBody>
      </p:sp>
    </p:spTree>
    <p:extLst>
      <p:ext uri="{BB962C8B-B14F-4D97-AF65-F5344CB8AC3E}">
        <p14:creationId xmlns:p14="http://schemas.microsoft.com/office/powerpoint/2010/main" val="9415181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7696200" y="161926"/>
            <a:ext cx="4588933" cy="617008"/>
          </a:xfrm>
        </p:spPr>
        <p:txBody>
          <a:bodyPr>
            <a:normAutofit fontScale="90000"/>
          </a:bodyPr>
          <a:lstStyle/>
          <a:p>
            <a:r>
              <a:rPr lang="tr-TR" dirty="0">
                <a:solidFill>
                  <a:schemeClr val="bg1"/>
                </a:solidFill>
                <a:latin typeface="Times New Roman" panose="02020603050405020304" pitchFamily="18" charset="0"/>
                <a:cs typeface="Times New Roman" panose="02020603050405020304" pitchFamily="18" charset="0"/>
              </a:rPr>
              <a:t>Misyon ve Vizyon</a:t>
            </a:r>
          </a:p>
        </p:txBody>
      </p:sp>
      <p:sp>
        <p:nvSpPr>
          <p:cNvPr id="3" name="İçerik Yer Tutucusu 2"/>
          <p:cNvSpPr>
            <a:spLocks noGrp="1"/>
          </p:cNvSpPr>
          <p:nvPr>
            <p:ph idx="1"/>
          </p:nvPr>
        </p:nvSpPr>
        <p:spPr>
          <a:xfrm>
            <a:off x="897467" y="1201003"/>
            <a:ext cx="10515600" cy="4755827"/>
          </a:xfrm>
        </p:spPr>
        <p:txBody>
          <a:bodyPr>
            <a:normAutofit fontScale="47500" lnSpcReduction="20000"/>
          </a:bodyPr>
          <a:lstStyle/>
          <a:p>
            <a:pPr marL="0" indent="0" algn="just">
              <a:lnSpc>
                <a:spcPct val="170000"/>
              </a:lnSpc>
              <a:buNone/>
            </a:pPr>
            <a:r>
              <a:rPr lang="tr-TR" b="1" dirty="0">
                <a:solidFill>
                  <a:srgbClr val="002060"/>
                </a:solidFill>
                <a:latin typeface="Times New Roman" panose="02020603050405020304" pitchFamily="18" charset="0"/>
                <a:cs typeface="Times New Roman" panose="02020603050405020304" pitchFamily="18" charset="0"/>
              </a:rPr>
              <a:t>Misyon</a:t>
            </a:r>
          </a:p>
          <a:p>
            <a:pPr marL="0" indent="0" algn="just">
              <a:lnSpc>
                <a:spcPct val="170000"/>
              </a:lnSpc>
              <a:buNone/>
            </a:pPr>
            <a:r>
              <a:rPr lang="tr-TR" dirty="0">
                <a:solidFill>
                  <a:srgbClr val="002060"/>
                </a:solidFill>
                <a:latin typeface="Times New Roman" panose="02020603050405020304" pitchFamily="18" charset="0"/>
                <a:cs typeface="Times New Roman" panose="02020603050405020304" pitchFamily="18" charset="0"/>
              </a:rPr>
              <a:t>Sosyal Hizmet Bölümü sosyal adaleti sağlamaya yönelik öğretim, araştırma, uygulama ve diğer bilimsel faaliyetlerde bulunur. Bölüm, yerel, ulusal ve küresel düzeyde karmaşık sosyal, çevresel ve ekonomik zorlukları ele almak için yetkin ve etik değerlere sahip uzmanlar yetiştirerek, adil ve eşitlikçi bir toplum yaratmaya katkıda bulunur. Aynı zamanda çağdaş eğitim yöntem ve tekniklerini kullanarak, değişen toplumsal koşullara uygun, toplumsal refah alanlarına yönelik bilgi ve hizmet modelleri üreterek bunların yaşama geçirilmesini sağlar.</a:t>
            </a:r>
          </a:p>
          <a:p>
            <a:pPr marL="0" indent="0" algn="just">
              <a:lnSpc>
                <a:spcPct val="170000"/>
              </a:lnSpc>
              <a:buNone/>
            </a:pPr>
            <a:r>
              <a:rPr lang="tr-TR" dirty="0">
                <a:solidFill>
                  <a:srgbClr val="002060"/>
                </a:solidFill>
                <a:latin typeface="Times New Roman" panose="02020603050405020304" pitchFamily="18" charset="0"/>
                <a:cs typeface="Times New Roman" panose="02020603050405020304" pitchFamily="18" charset="0"/>
              </a:rPr>
              <a:t> </a:t>
            </a:r>
          </a:p>
          <a:p>
            <a:pPr marL="0" indent="0" algn="just">
              <a:lnSpc>
                <a:spcPct val="170000"/>
              </a:lnSpc>
              <a:buNone/>
            </a:pPr>
            <a:r>
              <a:rPr lang="tr-TR" b="1" dirty="0">
                <a:solidFill>
                  <a:srgbClr val="002060"/>
                </a:solidFill>
                <a:latin typeface="Times New Roman" panose="02020603050405020304" pitchFamily="18" charset="0"/>
                <a:cs typeface="Times New Roman" panose="02020603050405020304" pitchFamily="18" charset="0"/>
              </a:rPr>
              <a:t>Vizyon</a:t>
            </a:r>
          </a:p>
          <a:p>
            <a:pPr marL="0" indent="0" algn="just">
              <a:lnSpc>
                <a:spcPct val="170000"/>
              </a:lnSpc>
              <a:buNone/>
            </a:pPr>
            <a:r>
              <a:rPr lang="tr-TR" dirty="0">
                <a:solidFill>
                  <a:srgbClr val="002060"/>
                </a:solidFill>
                <a:latin typeface="Times New Roman" panose="02020603050405020304" pitchFamily="18" charset="0"/>
                <a:cs typeface="Times New Roman" panose="02020603050405020304" pitchFamily="18" charset="0"/>
              </a:rPr>
              <a:t>Bireysel ve toplumsal refahı sağlamak için adaletsiz sosyal yapıları ve koşulları anlamanın ve ele almanın önemini kabul eden bölümün temel vizyonu; çağdaş sosyal hizmet eğitimi çerçevesinde evrensel standartları gözeterek, değişen toplumsal yapı içinde dezavantajlı nüfus gruplarına yönelik etkili müdahaleler gerçekleştirebilecek düzeyde meslek elemanları yetiştirebilmektir. Ayrıca evrensel ve yerel sosyal hizmet bilgisinin üretilmesine katkıda bulunmak, sosyal hizmet uygulamalarına ilişkin yeni politika önerileri ve uygulama yöntemleri üretmek ve ulusal ve uluslararası paydaşlarla işbirliği içerisinde kaliteli ve çağdaş sosyal hizmet eğitimini gerçekleştirmektir. </a:t>
            </a:r>
          </a:p>
        </p:txBody>
      </p:sp>
    </p:spTree>
    <p:extLst>
      <p:ext uri="{BB962C8B-B14F-4D97-AF65-F5344CB8AC3E}">
        <p14:creationId xmlns:p14="http://schemas.microsoft.com/office/powerpoint/2010/main" val="35580402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2">
            <a:extLst>
              <a:ext uri="{FF2B5EF4-FFF2-40B4-BE49-F238E27FC236}">
                <a16:creationId xmlns:a16="http://schemas.microsoft.com/office/drawing/2014/main" id="{80A101F8-1222-46F7-AE07-419F86EB115F}"/>
              </a:ext>
            </a:extLst>
          </p:cNvPr>
          <p:cNvSpPr txBox="1">
            <a:spLocks noGrp="1"/>
          </p:cNvSpPr>
          <p:nvPr>
            <p:ph type="title"/>
          </p:nvPr>
        </p:nvSpPr>
        <p:spPr>
          <a:xfrm>
            <a:off x="8321040" y="150095"/>
            <a:ext cx="3652221" cy="622095"/>
          </a:xfrm>
          <a:prstGeom prst="rect">
            <a:avLst/>
          </a:prstGeom>
        </p:spPr>
        <p:txBody>
          <a:bodyPr vert="horz" wrap="square" lIns="0" tIns="12575" rIns="0" bIns="0" rtlCol="0">
            <a:spAutoFit/>
          </a:bodyPr>
          <a:lstStyle/>
          <a:p>
            <a:pPr marL="11976">
              <a:spcBef>
                <a:spcPts val="99"/>
              </a:spcBef>
            </a:pPr>
            <a:r>
              <a:rPr lang="tr-TR" spc="-90" dirty="0">
                <a:solidFill>
                  <a:schemeClr val="bg1"/>
                </a:solidFill>
                <a:latin typeface="Times New Roman" panose="02020603050405020304" pitchFamily="18" charset="0"/>
                <a:cs typeface="Times New Roman" panose="02020603050405020304" pitchFamily="18" charset="0"/>
              </a:rPr>
              <a:t>Bölüm Yönetimi</a:t>
            </a:r>
            <a:endParaRPr spc="-90" dirty="0">
              <a:solidFill>
                <a:schemeClr val="bg1"/>
              </a:solidFill>
              <a:latin typeface="Times New Roman" panose="02020603050405020304" pitchFamily="18" charset="0"/>
              <a:cs typeface="Times New Roman" panose="02020603050405020304" pitchFamily="18" charset="0"/>
            </a:endParaRPr>
          </a:p>
        </p:txBody>
      </p:sp>
      <p:sp>
        <p:nvSpPr>
          <p:cNvPr id="5" name="Metin kutusu 4">
            <a:extLst>
              <a:ext uri="{FF2B5EF4-FFF2-40B4-BE49-F238E27FC236}">
                <a16:creationId xmlns:a16="http://schemas.microsoft.com/office/drawing/2014/main" id="{8D18ABB3-D145-4CA7-ABC5-23CE5EDBFE9F}"/>
              </a:ext>
            </a:extLst>
          </p:cNvPr>
          <p:cNvSpPr txBox="1"/>
          <p:nvPr/>
        </p:nvSpPr>
        <p:spPr>
          <a:xfrm>
            <a:off x="849207" y="1733083"/>
            <a:ext cx="10949940" cy="3293209"/>
          </a:xfrm>
          <a:prstGeom prst="rect">
            <a:avLst/>
          </a:prstGeom>
          <a:noFill/>
        </p:spPr>
        <p:txBody>
          <a:bodyPr wrap="square">
            <a:spAutoFit/>
          </a:bodyPr>
          <a:lstStyle/>
          <a:p>
            <a:pPr>
              <a:spcBef>
                <a:spcPts val="1200"/>
              </a:spcBef>
              <a:spcAft>
                <a:spcPts val="1200"/>
              </a:spcAft>
              <a:tabLst>
                <a:tab pos="226695" algn="l"/>
              </a:tabLst>
            </a:pPr>
            <a:endParaRPr lang="tr-TR" sz="1800" b="1" kern="0" dirty="0">
              <a:solidFill>
                <a:schemeClr val="accent5">
                  <a:lumMod val="75000"/>
                </a:schemeClr>
              </a:solidFill>
              <a:effectLst/>
              <a:latin typeface="Times New Roman" panose="02020603050405020304" pitchFamily="18" charset="0"/>
              <a:ea typeface="Times New Roman" panose="02020603050405020304" pitchFamily="18" charset="0"/>
            </a:endParaRPr>
          </a:p>
          <a:p>
            <a:pPr>
              <a:spcBef>
                <a:spcPts val="1200"/>
              </a:spcBef>
              <a:spcAft>
                <a:spcPts val="1200"/>
              </a:spcAft>
              <a:tabLst>
                <a:tab pos="226695" algn="l"/>
              </a:tabLst>
            </a:pPr>
            <a:r>
              <a:rPr lang="tr-TR" dirty="0">
                <a:solidFill>
                  <a:schemeClr val="accent5">
                    <a:lumMod val="75000"/>
                  </a:schemeClr>
                </a:solidFill>
                <a:latin typeface="Times New Roman" panose="02020603050405020304" pitchFamily="18" charset="0"/>
                <a:ea typeface="Times New Roman" panose="02020603050405020304" pitchFamily="18" charset="0"/>
              </a:rPr>
              <a:t>Sosyal Hizmet </a:t>
            </a:r>
            <a:r>
              <a:rPr lang="tr-TR" sz="1800" dirty="0">
                <a:solidFill>
                  <a:schemeClr val="accent5">
                    <a:lumMod val="75000"/>
                  </a:schemeClr>
                </a:solidFill>
                <a:effectLst/>
                <a:latin typeface="Times New Roman" panose="02020603050405020304" pitchFamily="18" charset="0"/>
                <a:ea typeface="Times New Roman" panose="02020603050405020304" pitchFamily="18" charset="0"/>
              </a:rPr>
              <a:t>Bölümü Başkanı</a:t>
            </a:r>
            <a:r>
              <a:rPr lang="tr-TR" dirty="0">
                <a:solidFill>
                  <a:schemeClr val="accent5">
                    <a:lumMod val="75000"/>
                  </a:schemeClr>
                </a:solidFill>
                <a:latin typeface="Times New Roman" panose="02020603050405020304" pitchFamily="18" charset="0"/>
                <a:ea typeface="Times New Roman" panose="02020603050405020304" pitchFamily="18" charset="0"/>
              </a:rPr>
              <a:t> 				</a:t>
            </a:r>
            <a:r>
              <a:rPr lang="tr-TR" sz="1800" b="1" i="1" dirty="0">
                <a:solidFill>
                  <a:srgbClr val="002060"/>
                </a:solidFill>
                <a:effectLst/>
                <a:latin typeface="Times New Roman" panose="02020603050405020304" pitchFamily="18" charset="0"/>
                <a:ea typeface="Times New Roman" panose="02020603050405020304" pitchFamily="18" charset="0"/>
              </a:rPr>
              <a:t>Doç. Dr. Ayşe ALİCAN ŞEN</a:t>
            </a:r>
          </a:p>
          <a:p>
            <a:pPr>
              <a:spcBef>
                <a:spcPts val="1200"/>
              </a:spcBef>
              <a:spcAft>
                <a:spcPts val="1200"/>
              </a:spcAft>
              <a:tabLst>
                <a:tab pos="226695" algn="l"/>
              </a:tabLst>
            </a:pPr>
            <a:endParaRPr lang="tr-TR" sz="1800" i="1" dirty="0">
              <a:solidFill>
                <a:srgbClr val="002060"/>
              </a:solidFill>
              <a:effectLst/>
              <a:latin typeface="Times New Roman" panose="02020603050405020304" pitchFamily="18" charset="0"/>
              <a:ea typeface="Times New Roman" panose="02020603050405020304" pitchFamily="18" charset="0"/>
            </a:endParaRPr>
          </a:p>
          <a:p>
            <a:pPr>
              <a:spcBef>
                <a:spcPts val="1200"/>
              </a:spcBef>
              <a:spcAft>
                <a:spcPts val="1200"/>
              </a:spcAft>
              <a:tabLst>
                <a:tab pos="226695" algn="l"/>
              </a:tabLst>
            </a:pPr>
            <a:r>
              <a:rPr lang="tr-TR" sz="1800" dirty="0">
                <a:solidFill>
                  <a:schemeClr val="accent5">
                    <a:lumMod val="75000"/>
                  </a:schemeClr>
                </a:solidFill>
                <a:effectLst/>
                <a:latin typeface="Times New Roman" panose="02020603050405020304" pitchFamily="18" charset="0"/>
                <a:ea typeface="Times New Roman" panose="02020603050405020304" pitchFamily="18" charset="0"/>
              </a:rPr>
              <a:t>Sosyal Hizmet Bölümü Öğretim Üyeleri 			</a:t>
            </a:r>
            <a:r>
              <a:rPr lang="tr-TR" sz="1800" b="1" i="1" dirty="0">
                <a:solidFill>
                  <a:schemeClr val="accent5">
                    <a:lumMod val="50000"/>
                  </a:schemeClr>
                </a:solidFill>
                <a:effectLst/>
                <a:latin typeface="Times New Roman" panose="02020603050405020304" pitchFamily="18" charset="0"/>
                <a:ea typeface="Times New Roman" panose="02020603050405020304" pitchFamily="18" charset="0"/>
              </a:rPr>
              <a:t>Dr. </a:t>
            </a:r>
            <a:r>
              <a:rPr lang="tr-TR" sz="1800" b="1" i="1" dirty="0" err="1">
                <a:solidFill>
                  <a:schemeClr val="accent5">
                    <a:lumMod val="50000"/>
                  </a:schemeClr>
                </a:solidFill>
                <a:effectLst/>
                <a:latin typeface="Times New Roman" panose="02020603050405020304" pitchFamily="18" charset="0"/>
                <a:ea typeface="Times New Roman" panose="02020603050405020304" pitchFamily="18" charset="0"/>
              </a:rPr>
              <a:t>Öğr</a:t>
            </a:r>
            <a:r>
              <a:rPr lang="tr-TR" sz="1800" b="1" i="1" dirty="0">
                <a:solidFill>
                  <a:schemeClr val="accent5">
                    <a:lumMod val="50000"/>
                  </a:schemeClr>
                </a:solidFill>
                <a:effectLst/>
                <a:latin typeface="Times New Roman" panose="02020603050405020304" pitchFamily="18" charset="0"/>
                <a:ea typeface="Times New Roman" panose="02020603050405020304" pitchFamily="18" charset="0"/>
              </a:rPr>
              <a:t>. Üyesi Aysel TEKGÖZ OBUZ</a:t>
            </a:r>
          </a:p>
          <a:p>
            <a:pPr>
              <a:spcBef>
                <a:spcPts val="1200"/>
              </a:spcBef>
              <a:spcAft>
                <a:spcPts val="1200"/>
              </a:spcAft>
              <a:tabLst>
                <a:tab pos="226695" algn="l"/>
              </a:tabLst>
            </a:pPr>
            <a:r>
              <a:rPr lang="tr-TR" b="1" i="1" dirty="0">
                <a:solidFill>
                  <a:schemeClr val="accent5">
                    <a:lumMod val="50000"/>
                  </a:schemeClr>
                </a:solidFill>
                <a:latin typeface="Times New Roman" panose="02020603050405020304" pitchFamily="18" charset="0"/>
                <a:ea typeface="Times New Roman" panose="02020603050405020304" pitchFamily="18" charset="0"/>
              </a:rPr>
              <a:t>								Dr. </a:t>
            </a:r>
            <a:r>
              <a:rPr lang="tr-TR" b="1" i="1" dirty="0" err="1">
                <a:solidFill>
                  <a:schemeClr val="accent5">
                    <a:lumMod val="50000"/>
                  </a:schemeClr>
                </a:solidFill>
                <a:latin typeface="Times New Roman" panose="02020603050405020304" pitchFamily="18" charset="0"/>
                <a:ea typeface="Times New Roman" panose="02020603050405020304" pitchFamily="18" charset="0"/>
              </a:rPr>
              <a:t>Öğr</a:t>
            </a:r>
            <a:r>
              <a:rPr lang="tr-TR" b="1" i="1" dirty="0">
                <a:solidFill>
                  <a:schemeClr val="accent5">
                    <a:lumMod val="50000"/>
                  </a:schemeClr>
                </a:solidFill>
                <a:latin typeface="Times New Roman" panose="02020603050405020304" pitchFamily="18" charset="0"/>
                <a:ea typeface="Times New Roman" panose="02020603050405020304" pitchFamily="18" charset="0"/>
              </a:rPr>
              <a:t>. Üyesi Elif DEMİRBAŞ</a:t>
            </a:r>
          </a:p>
          <a:p>
            <a:pPr>
              <a:spcBef>
                <a:spcPts val="1200"/>
              </a:spcBef>
              <a:spcAft>
                <a:spcPts val="1200"/>
              </a:spcAft>
              <a:tabLst>
                <a:tab pos="226695" algn="l"/>
              </a:tabLst>
            </a:pPr>
            <a:r>
              <a:rPr lang="tr-TR" b="1" i="1" dirty="0">
                <a:solidFill>
                  <a:schemeClr val="accent5">
                    <a:lumMod val="50000"/>
                  </a:schemeClr>
                </a:solidFill>
                <a:latin typeface="Times New Roman" panose="02020603050405020304" pitchFamily="18" charset="0"/>
                <a:ea typeface="Times New Roman" panose="02020603050405020304" pitchFamily="18" charset="0"/>
              </a:rPr>
              <a:t>								Dr. </a:t>
            </a:r>
            <a:r>
              <a:rPr lang="tr-TR" b="1" i="1" dirty="0" err="1">
                <a:solidFill>
                  <a:schemeClr val="accent5">
                    <a:lumMod val="50000"/>
                  </a:schemeClr>
                </a:solidFill>
                <a:latin typeface="Times New Roman" panose="02020603050405020304" pitchFamily="18" charset="0"/>
                <a:ea typeface="Times New Roman" panose="02020603050405020304" pitchFamily="18" charset="0"/>
              </a:rPr>
              <a:t>Öğr</a:t>
            </a:r>
            <a:r>
              <a:rPr lang="tr-TR" b="1" i="1" dirty="0">
                <a:solidFill>
                  <a:schemeClr val="accent5">
                    <a:lumMod val="50000"/>
                  </a:schemeClr>
                </a:solidFill>
                <a:latin typeface="Times New Roman" panose="02020603050405020304" pitchFamily="18" charset="0"/>
                <a:ea typeface="Times New Roman" panose="02020603050405020304" pitchFamily="18" charset="0"/>
              </a:rPr>
              <a:t>. Üyesi Mustafa Çağrı AYALP</a:t>
            </a:r>
          </a:p>
        </p:txBody>
      </p:sp>
    </p:spTree>
    <p:extLst>
      <p:ext uri="{BB962C8B-B14F-4D97-AF65-F5344CB8AC3E}">
        <p14:creationId xmlns:p14="http://schemas.microsoft.com/office/powerpoint/2010/main" val="25090469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303B11C-8DCB-48E5-8121-219746F9EC87}"/>
              </a:ext>
            </a:extLst>
          </p:cNvPr>
          <p:cNvSpPr>
            <a:spLocks noGrp="1"/>
          </p:cNvSpPr>
          <p:nvPr>
            <p:ph type="title"/>
          </p:nvPr>
        </p:nvSpPr>
        <p:spPr>
          <a:xfrm>
            <a:off x="8209280" y="365126"/>
            <a:ext cx="3855719" cy="315912"/>
          </a:xfrm>
        </p:spPr>
        <p:txBody>
          <a:bodyPr>
            <a:noAutofit/>
          </a:bodyPr>
          <a:lstStyle/>
          <a:p>
            <a:r>
              <a:rPr lang="tr-TR" dirty="0">
                <a:solidFill>
                  <a:schemeClr val="bg1"/>
                </a:solidFill>
                <a:latin typeface="Times New Roman" panose="02020603050405020304" pitchFamily="18" charset="0"/>
                <a:cs typeface="Times New Roman" panose="02020603050405020304" pitchFamily="18" charset="0"/>
              </a:rPr>
              <a:t>  Öğrenci Sayısı</a:t>
            </a:r>
          </a:p>
        </p:txBody>
      </p:sp>
      <p:sp>
        <p:nvSpPr>
          <p:cNvPr id="3" name="İçerik Yer Tutucusu 2">
            <a:extLst>
              <a:ext uri="{FF2B5EF4-FFF2-40B4-BE49-F238E27FC236}">
                <a16:creationId xmlns:a16="http://schemas.microsoft.com/office/drawing/2014/main" id="{F022AFB5-79D0-475C-AC8A-A46FD4E3D094}"/>
              </a:ext>
            </a:extLst>
          </p:cNvPr>
          <p:cNvSpPr>
            <a:spLocks noGrp="1"/>
          </p:cNvSpPr>
          <p:nvPr>
            <p:ph idx="1"/>
          </p:nvPr>
        </p:nvSpPr>
        <p:spPr>
          <a:xfrm>
            <a:off x="838200" y="4843092"/>
            <a:ext cx="10515600" cy="1354508"/>
          </a:xfrm>
        </p:spPr>
        <p:txBody>
          <a:bodyPr>
            <a:noAutofit/>
          </a:bodyPr>
          <a:lstStyle/>
          <a:p>
            <a:pPr marL="0" indent="0">
              <a:lnSpc>
                <a:spcPct val="150000"/>
              </a:lnSpc>
              <a:buNone/>
            </a:pPr>
            <a:r>
              <a:rPr lang="tr-TR" sz="2000" i="1" dirty="0">
                <a:solidFill>
                  <a:srgbClr val="002060"/>
                </a:solidFill>
                <a:latin typeface="Times New Roman" panose="02020603050405020304" pitchFamily="18" charset="0"/>
                <a:cs typeface="Times New Roman" panose="02020603050405020304" pitchFamily="18" charset="0"/>
              </a:rPr>
              <a:t>2022-2023 eğitim öğretim döneminde Sosyal Hizmet Bölümüne 49 öğrenci kayıt yaptırmıştır. </a:t>
            </a:r>
          </a:p>
        </p:txBody>
      </p:sp>
      <p:graphicFrame>
        <p:nvGraphicFramePr>
          <p:cNvPr id="4" name="Tablo 3">
            <a:extLst>
              <a:ext uri="{FF2B5EF4-FFF2-40B4-BE49-F238E27FC236}">
                <a16:creationId xmlns:a16="http://schemas.microsoft.com/office/drawing/2014/main" id="{03FE43C3-6702-4964-8157-5AD4CFE052C9}"/>
              </a:ext>
            </a:extLst>
          </p:cNvPr>
          <p:cNvGraphicFramePr>
            <a:graphicFrameLocks noGrp="1"/>
          </p:cNvGraphicFramePr>
          <p:nvPr>
            <p:extLst>
              <p:ext uri="{D42A27DB-BD31-4B8C-83A1-F6EECF244321}">
                <p14:modId xmlns:p14="http://schemas.microsoft.com/office/powerpoint/2010/main" val="4036798044"/>
              </p:ext>
            </p:extLst>
          </p:nvPr>
        </p:nvGraphicFramePr>
        <p:xfrm>
          <a:off x="838200" y="1425786"/>
          <a:ext cx="10252179" cy="3245947"/>
        </p:xfrm>
        <a:graphic>
          <a:graphicData uri="http://schemas.openxmlformats.org/drawingml/2006/table">
            <a:tbl>
              <a:tblPr firstRow="1" firstCol="1" lastRow="1" lastCol="1" bandRow="1" bandCol="1">
                <a:tableStyleId>{5C22544A-7EE6-4342-B048-85BDC9FD1C3A}</a:tableStyleId>
              </a:tblPr>
              <a:tblGrid>
                <a:gridCol w="3196548">
                  <a:extLst>
                    <a:ext uri="{9D8B030D-6E8A-4147-A177-3AD203B41FA5}">
                      <a16:colId xmlns:a16="http://schemas.microsoft.com/office/drawing/2014/main" val="3219601672"/>
                    </a:ext>
                  </a:extLst>
                </a:gridCol>
                <a:gridCol w="2299735">
                  <a:extLst>
                    <a:ext uri="{9D8B030D-6E8A-4147-A177-3AD203B41FA5}">
                      <a16:colId xmlns:a16="http://schemas.microsoft.com/office/drawing/2014/main" val="1216010787"/>
                    </a:ext>
                  </a:extLst>
                </a:gridCol>
                <a:gridCol w="1480434">
                  <a:extLst>
                    <a:ext uri="{9D8B030D-6E8A-4147-A177-3AD203B41FA5}">
                      <a16:colId xmlns:a16="http://schemas.microsoft.com/office/drawing/2014/main" val="1272056042"/>
                    </a:ext>
                  </a:extLst>
                </a:gridCol>
                <a:gridCol w="3275462">
                  <a:extLst>
                    <a:ext uri="{9D8B030D-6E8A-4147-A177-3AD203B41FA5}">
                      <a16:colId xmlns:a16="http://schemas.microsoft.com/office/drawing/2014/main" val="3317631616"/>
                    </a:ext>
                  </a:extLst>
                </a:gridCol>
              </a:tblGrid>
              <a:tr h="966437">
                <a:tc gridSpan="4">
                  <a:txBody>
                    <a:bodyPr/>
                    <a:lstStyle/>
                    <a:p>
                      <a:pPr marL="2253615" marR="2249805" algn="ctr">
                        <a:lnSpc>
                          <a:spcPct val="250000"/>
                        </a:lnSpc>
                        <a:spcBef>
                          <a:spcPts val="545"/>
                        </a:spcBef>
                        <a:spcAft>
                          <a:spcPts val="0"/>
                        </a:spcAft>
                      </a:pPr>
                      <a:r>
                        <a:rPr lang="tr-TR" sz="2400" dirty="0">
                          <a:solidFill>
                            <a:srgbClr val="002060"/>
                          </a:solidFill>
                          <a:effectLst/>
                          <a:latin typeface="Times New Roman" panose="02020603050405020304" pitchFamily="18" charset="0"/>
                          <a:cs typeface="Times New Roman" panose="02020603050405020304" pitchFamily="18" charset="0"/>
                        </a:rPr>
                        <a:t>Öğrenci Sayısı</a:t>
                      </a:r>
                      <a:endParaRPr lang="tr-TR" sz="2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hMerge="1">
                  <a:txBody>
                    <a:bodyPr/>
                    <a:lstStyle/>
                    <a:p>
                      <a:pPr marL="2253615" marR="2249805" algn="ctr">
                        <a:spcBef>
                          <a:spcPts val="545"/>
                        </a:spcBef>
                        <a:spcAft>
                          <a:spcPts val="0"/>
                        </a:spcAft>
                      </a:pPr>
                      <a:endParaRPr lang="tr-TR" sz="1100">
                        <a:effectLst/>
                        <a:latin typeface="Times New Roman" panose="02020603050405020304" pitchFamily="18" charset="0"/>
                        <a:ea typeface="Times New Roman" panose="02020603050405020304" pitchFamily="18" charset="0"/>
                      </a:endParaRPr>
                    </a:p>
                  </a:txBody>
                  <a:tcPr marL="0" marR="0" marT="0" marB="0"/>
                </a:tc>
                <a:tc hMerge="1">
                  <a:txBody>
                    <a:bodyPr/>
                    <a:lstStyle/>
                    <a:p>
                      <a:pPr marL="2253615" marR="2249805" algn="ctr">
                        <a:spcBef>
                          <a:spcPts val="545"/>
                        </a:spcBef>
                        <a:spcAft>
                          <a:spcPts val="0"/>
                        </a:spcAft>
                      </a:pPr>
                      <a:endParaRPr lang="tr-TR" sz="1100">
                        <a:effectLst/>
                        <a:latin typeface="Times New Roman" panose="02020603050405020304" pitchFamily="18" charset="0"/>
                        <a:ea typeface="Times New Roman" panose="02020603050405020304" pitchFamily="18" charset="0"/>
                      </a:endParaRPr>
                    </a:p>
                  </a:txBody>
                  <a:tcPr marL="0" marR="0" marT="0" marB="0"/>
                </a:tc>
                <a:tc hMerge="1">
                  <a:txBody>
                    <a:bodyPr/>
                    <a:lstStyle/>
                    <a:p>
                      <a:pPr marL="2253615" marR="2249805" algn="ctr">
                        <a:spcBef>
                          <a:spcPts val="545"/>
                        </a:spcBef>
                        <a:spcAft>
                          <a:spcPts val="0"/>
                        </a:spcAft>
                      </a:pPr>
                      <a:endParaRPr lang="tr-TR" sz="1100">
                        <a:effectLst/>
                        <a:latin typeface="Times New Roman" panose="02020603050405020304" pitchFamily="18" charset="0"/>
                        <a:ea typeface="Times New Roman" panose="02020603050405020304" pitchFamily="18" charset="0"/>
                      </a:endParaRPr>
                    </a:p>
                  </a:txBody>
                  <a:tcPr marL="0" marR="0" marT="0" marB="0"/>
                </a:tc>
                <a:extLst>
                  <a:ext uri="{0D108BD9-81ED-4DB2-BD59-A6C34878D82A}">
                    <a16:rowId xmlns:a16="http://schemas.microsoft.com/office/drawing/2014/main" val="731095988"/>
                  </a:ext>
                </a:extLst>
              </a:tr>
              <a:tr h="626548">
                <a:tc>
                  <a:txBody>
                    <a:bodyPr/>
                    <a:lstStyle/>
                    <a:p>
                      <a:pPr marL="287655">
                        <a:lnSpc>
                          <a:spcPct val="200000"/>
                        </a:lnSpc>
                        <a:spcBef>
                          <a:spcPts val="100"/>
                        </a:spcBef>
                        <a:spcAft>
                          <a:spcPts val="0"/>
                        </a:spcAft>
                      </a:pPr>
                      <a:endParaRPr lang="tr-TR" sz="1800" i="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gridSpan="3">
                  <a:txBody>
                    <a:bodyPr/>
                    <a:lstStyle/>
                    <a:p>
                      <a:pPr marL="280035">
                        <a:lnSpc>
                          <a:spcPct val="200000"/>
                        </a:lnSpc>
                        <a:spcBef>
                          <a:spcPts val="100"/>
                        </a:spcBef>
                        <a:spcAft>
                          <a:spcPts val="0"/>
                        </a:spcAft>
                      </a:pPr>
                      <a:r>
                        <a:rPr lang="tr-TR" sz="1800" b="1" dirty="0">
                          <a:effectLst/>
                          <a:latin typeface="Times New Roman" panose="02020603050405020304" pitchFamily="18" charset="0"/>
                          <a:cs typeface="Times New Roman" panose="02020603050405020304" pitchFamily="18" charset="0"/>
                        </a:rPr>
                        <a:t>I. Öğretim</a:t>
                      </a:r>
                      <a:endParaRPr lang="tr-TR" sz="18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2533578028"/>
                  </a:ext>
                </a:extLst>
              </a:tr>
              <a:tr h="622452">
                <a:tc rowSpan="2">
                  <a:txBody>
                    <a:bodyPr/>
                    <a:lstStyle/>
                    <a:p>
                      <a:pPr>
                        <a:lnSpc>
                          <a:spcPct val="200000"/>
                        </a:lnSpc>
                      </a:pPr>
                      <a:r>
                        <a:rPr lang="tr-TR" sz="1800" i="1" dirty="0">
                          <a:solidFill>
                            <a:srgbClr val="FF0000"/>
                          </a:solidFill>
                          <a:effectLst/>
                          <a:latin typeface="Times New Roman" panose="02020603050405020304" pitchFamily="18" charset="0"/>
                          <a:cs typeface="Times New Roman" panose="02020603050405020304" pitchFamily="18" charset="0"/>
                        </a:rPr>
                        <a:t> </a:t>
                      </a:r>
                    </a:p>
                    <a:p>
                      <a:pPr marL="67945">
                        <a:lnSpc>
                          <a:spcPct val="200000"/>
                        </a:lnSpc>
                        <a:spcBef>
                          <a:spcPts val="100"/>
                        </a:spcBef>
                        <a:spcAft>
                          <a:spcPts val="0"/>
                        </a:spcAft>
                      </a:pPr>
                      <a:r>
                        <a:rPr lang="tr-TR" sz="1800" i="1" dirty="0">
                          <a:solidFill>
                            <a:srgbClr val="002060"/>
                          </a:solidFill>
                          <a:effectLst/>
                          <a:latin typeface="Times New Roman" panose="02020603050405020304" pitchFamily="18" charset="0"/>
                          <a:cs typeface="Times New Roman" panose="02020603050405020304" pitchFamily="18" charset="0"/>
                        </a:rPr>
                        <a:t>Sosyal Hizmet</a:t>
                      </a:r>
                    </a:p>
                    <a:p>
                      <a:pPr marL="67945">
                        <a:lnSpc>
                          <a:spcPct val="200000"/>
                        </a:lnSpc>
                        <a:spcBef>
                          <a:spcPts val="100"/>
                        </a:spcBef>
                        <a:spcAft>
                          <a:spcPts val="0"/>
                        </a:spcAft>
                      </a:pPr>
                      <a:endParaRPr lang="tr-TR" sz="1800" i="1" dirty="0">
                        <a:solidFill>
                          <a:srgbClr val="FF0000"/>
                        </a:solidFill>
                        <a:effectLst/>
                        <a:latin typeface="Times New Roman" panose="02020603050405020304" pitchFamily="18" charset="0"/>
                        <a:cs typeface="Times New Roman" panose="02020603050405020304" pitchFamily="18" charset="0"/>
                      </a:endParaRPr>
                    </a:p>
                  </a:txBody>
                  <a:tcPr marL="0" marR="0" marT="0" marB="0"/>
                </a:tc>
                <a:tc>
                  <a:txBody>
                    <a:bodyPr/>
                    <a:lstStyle/>
                    <a:p>
                      <a:pPr marL="96520" marR="53975" algn="ctr" defTabSz="914400" rtl="0" eaLnBrk="1" latinLnBrk="0" hangingPunct="1">
                        <a:lnSpc>
                          <a:spcPct val="200000"/>
                        </a:lnSpc>
                        <a:spcBef>
                          <a:spcPts val="100"/>
                        </a:spcBef>
                        <a:spcAft>
                          <a:spcPts val="0"/>
                        </a:spcAft>
                      </a:pPr>
                      <a:r>
                        <a:rPr lang="tr-TR" sz="1800" b="1" kern="1200" dirty="0">
                          <a:solidFill>
                            <a:srgbClr val="002060"/>
                          </a:solidFill>
                          <a:effectLst/>
                          <a:latin typeface="Times New Roman" panose="02020603050405020304" pitchFamily="18" charset="0"/>
                          <a:ea typeface="+mn-ea"/>
                          <a:cs typeface="Times New Roman" panose="02020603050405020304" pitchFamily="18" charset="0"/>
                        </a:rPr>
                        <a:t>ÖSS</a:t>
                      </a:r>
                    </a:p>
                    <a:p>
                      <a:pPr marL="96520" marR="55245" algn="ctr" defTabSz="914400" rtl="0" eaLnBrk="1" latinLnBrk="0" hangingPunct="1">
                        <a:lnSpc>
                          <a:spcPct val="200000"/>
                        </a:lnSpc>
                        <a:spcBef>
                          <a:spcPts val="100"/>
                        </a:spcBef>
                        <a:spcAft>
                          <a:spcPts val="0"/>
                        </a:spcAft>
                      </a:pPr>
                      <a:r>
                        <a:rPr lang="tr-TR" sz="1800" b="1" kern="1200" dirty="0">
                          <a:solidFill>
                            <a:srgbClr val="002060"/>
                          </a:solidFill>
                          <a:effectLst/>
                          <a:latin typeface="Times New Roman" panose="02020603050405020304" pitchFamily="18" charset="0"/>
                          <a:ea typeface="+mn-ea"/>
                          <a:cs typeface="Times New Roman" panose="02020603050405020304" pitchFamily="18" charset="0"/>
                        </a:rPr>
                        <a:t>Kontenjanı</a:t>
                      </a:r>
                    </a:p>
                  </a:txBody>
                  <a:tcPr marL="0" marR="0" marT="0" marB="0"/>
                </a:tc>
                <a:tc>
                  <a:txBody>
                    <a:bodyPr/>
                    <a:lstStyle/>
                    <a:p>
                      <a:pPr marL="96520" marR="55880" indent="-94615" algn="ctr" defTabSz="914400" rtl="0" eaLnBrk="1" latinLnBrk="0" hangingPunct="1">
                        <a:lnSpc>
                          <a:spcPct val="200000"/>
                        </a:lnSpc>
                        <a:spcBef>
                          <a:spcPts val="100"/>
                        </a:spcBef>
                        <a:spcAft>
                          <a:spcPts val="0"/>
                        </a:spcAft>
                      </a:pPr>
                      <a:r>
                        <a:rPr lang="tr-TR" sz="1800" b="1" kern="1200" dirty="0">
                          <a:solidFill>
                            <a:srgbClr val="002060"/>
                          </a:solidFill>
                          <a:effectLst/>
                          <a:latin typeface="Times New Roman" panose="02020603050405020304" pitchFamily="18" charset="0"/>
                          <a:ea typeface="+mn-ea"/>
                          <a:cs typeface="Times New Roman" panose="02020603050405020304" pitchFamily="18" charset="0"/>
                        </a:rPr>
                        <a:t>ÖSS sonucu Yerleşen</a:t>
                      </a:r>
                    </a:p>
                  </a:txBody>
                  <a:tcPr marL="0" marR="0" marT="0" marB="0"/>
                </a:tc>
                <a:tc>
                  <a:txBody>
                    <a:bodyPr/>
                    <a:lstStyle/>
                    <a:p>
                      <a:pPr marL="96520" algn="ctr">
                        <a:lnSpc>
                          <a:spcPct val="200000"/>
                        </a:lnSpc>
                        <a:spcBef>
                          <a:spcPts val="100"/>
                        </a:spcBef>
                        <a:spcAft>
                          <a:spcPts val="0"/>
                        </a:spcAft>
                      </a:pPr>
                      <a:r>
                        <a:rPr lang="tr-TR" sz="1800" b="1" dirty="0">
                          <a:solidFill>
                            <a:srgbClr val="002060"/>
                          </a:solidFill>
                          <a:effectLst/>
                          <a:latin typeface="Times New Roman" panose="02020603050405020304" pitchFamily="18" charset="0"/>
                          <a:cs typeface="Times New Roman" panose="02020603050405020304" pitchFamily="18" charset="0"/>
                        </a:rPr>
                        <a:t>Kayıt Yapan</a:t>
                      </a:r>
                      <a:endParaRPr lang="tr-TR" sz="18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3365637663"/>
                  </a:ext>
                </a:extLst>
              </a:tr>
              <a:tr h="626548">
                <a:tc vMerge="1">
                  <a:txBody>
                    <a:bodyPr/>
                    <a:lstStyle/>
                    <a:p>
                      <a:pPr marL="67945">
                        <a:spcBef>
                          <a:spcPts val="100"/>
                        </a:spcBef>
                        <a:spcAft>
                          <a:spcPts val="0"/>
                        </a:spcAft>
                      </a:pPr>
                      <a:r>
                        <a:rPr lang="tr-TR" sz="1100">
                          <a:effectLst/>
                        </a:rPr>
                        <a:t>İktisadi ve İdari Bilimler Fakültesi</a:t>
                      </a:r>
                      <a:endParaRPr lang="tr-TR" sz="1100">
                        <a:effectLst/>
                        <a:latin typeface="Times New Roman" panose="02020603050405020304" pitchFamily="18" charset="0"/>
                        <a:ea typeface="Times New Roman" panose="02020603050405020304" pitchFamily="18" charset="0"/>
                      </a:endParaRPr>
                    </a:p>
                  </a:txBody>
                  <a:tcPr marL="0" marR="0" marT="0" marB="0"/>
                </a:tc>
                <a:tc>
                  <a:txBody>
                    <a:bodyPr/>
                    <a:lstStyle/>
                    <a:p>
                      <a:pPr marL="0" algn="ctr" defTabSz="914400" rtl="0" eaLnBrk="1" latinLnBrk="0" hangingPunct="1">
                        <a:lnSpc>
                          <a:spcPct val="200000"/>
                        </a:lnSpc>
                        <a:spcAft>
                          <a:spcPts val="0"/>
                        </a:spcAft>
                      </a:pPr>
                      <a:r>
                        <a:rPr lang="tr-TR" sz="1800" b="1" kern="1200" dirty="0">
                          <a:solidFill>
                            <a:schemeClr val="lt1"/>
                          </a:solidFill>
                          <a:effectLst/>
                          <a:latin typeface="Times New Roman" panose="02020603050405020304" pitchFamily="18" charset="0"/>
                          <a:ea typeface="+mn-ea"/>
                          <a:cs typeface="Times New Roman" panose="02020603050405020304" pitchFamily="18" charset="0"/>
                        </a:rPr>
                        <a:t>52 </a:t>
                      </a:r>
                    </a:p>
                  </a:txBody>
                  <a:tcPr marL="0" marR="0" marT="0" marB="0" anchor="ctr"/>
                </a:tc>
                <a:tc>
                  <a:txBody>
                    <a:bodyPr/>
                    <a:lstStyle/>
                    <a:p>
                      <a:pPr marL="0" algn="ctr" defTabSz="914400" rtl="0" eaLnBrk="1" latinLnBrk="0" hangingPunct="1">
                        <a:lnSpc>
                          <a:spcPct val="200000"/>
                        </a:lnSpc>
                        <a:spcAft>
                          <a:spcPts val="0"/>
                        </a:spcAft>
                      </a:pPr>
                      <a:r>
                        <a:rPr lang="tr-TR" sz="1800" b="1" kern="1200" dirty="0">
                          <a:solidFill>
                            <a:schemeClr val="lt1"/>
                          </a:solidFill>
                          <a:effectLst/>
                          <a:latin typeface="Times New Roman" panose="02020603050405020304" pitchFamily="18" charset="0"/>
                          <a:ea typeface="+mn-ea"/>
                          <a:cs typeface="Times New Roman" panose="02020603050405020304" pitchFamily="18" charset="0"/>
                        </a:rPr>
                        <a:t>52 </a:t>
                      </a:r>
                    </a:p>
                  </a:txBody>
                  <a:tcPr marL="0" marR="0" marT="0" marB="0" anchor="ctr"/>
                </a:tc>
                <a:tc>
                  <a:txBody>
                    <a:bodyPr/>
                    <a:lstStyle/>
                    <a:p>
                      <a:pPr algn="ctr">
                        <a:lnSpc>
                          <a:spcPct val="200000"/>
                        </a:lnSpc>
                      </a:pPr>
                      <a:r>
                        <a:rPr lang="tr-TR" sz="1800" b="1" dirty="0">
                          <a:effectLst/>
                          <a:latin typeface="Times New Roman" panose="02020603050405020304" pitchFamily="18" charset="0"/>
                          <a:cs typeface="Times New Roman" panose="02020603050405020304" pitchFamily="18" charset="0"/>
                        </a:rPr>
                        <a:t>49</a:t>
                      </a:r>
                      <a:endParaRPr lang="tr-TR" sz="18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1091542378"/>
                  </a:ext>
                </a:extLst>
              </a:tr>
            </a:tbl>
          </a:graphicData>
        </a:graphic>
      </p:graphicFrame>
    </p:spTree>
    <p:extLst>
      <p:ext uri="{BB962C8B-B14F-4D97-AF65-F5344CB8AC3E}">
        <p14:creationId xmlns:p14="http://schemas.microsoft.com/office/powerpoint/2010/main" val="6904345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303B11C-8DCB-48E5-8121-219746F9EC87}"/>
              </a:ext>
            </a:extLst>
          </p:cNvPr>
          <p:cNvSpPr>
            <a:spLocks noGrp="1"/>
          </p:cNvSpPr>
          <p:nvPr>
            <p:ph type="title"/>
          </p:nvPr>
        </p:nvSpPr>
        <p:spPr>
          <a:xfrm>
            <a:off x="7772400" y="273686"/>
            <a:ext cx="4302759" cy="315912"/>
          </a:xfrm>
        </p:spPr>
        <p:txBody>
          <a:bodyPr>
            <a:noAutofit/>
          </a:bodyPr>
          <a:lstStyle/>
          <a:p>
            <a:r>
              <a:rPr lang="tr-TR" dirty="0">
                <a:solidFill>
                  <a:schemeClr val="bg1"/>
                </a:solidFill>
                <a:latin typeface="Times New Roman" panose="02020603050405020304" pitchFamily="18" charset="0"/>
                <a:cs typeface="Times New Roman" panose="02020603050405020304" pitchFamily="18" charset="0"/>
              </a:rPr>
              <a:t>  Öğrenci Sayıları</a:t>
            </a:r>
          </a:p>
        </p:txBody>
      </p:sp>
      <p:sp>
        <p:nvSpPr>
          <p:cNvPr id="3" name="İçerik Yer Tutucusu 2">
            <a:extLst>
              <a:ext uri="{FF2B5EF4-FFF2-40B4-BE49-F238E27FC236}">
                <a16:creationId xmlns:a16="http://schemas.microsoft.com/office/drawing/2014/main" id="{F022AFB5-79D0-475C-AC8A-A46FD4E3D094}"/>
              </a:ext>
            </a:extLst>
          </p:cNvPr>
          <p:cNvSpPr>
            <a:spLocks noGrp="1"/>
          </p:cNvSpPr>
          <p:nvPr>
            <p:ph idx="1"/>
          </p:nvPr>
        </p:nvSpPr>
        <p:spPr>
          <a:xfrm>
            <a:off x="787400" y="2306320"/>
            <a:ext cx="10617200" cy="2865120"/>
          </a:xfrm>
        </p:spPr>
        <p:txBody>
          <a:bodyPr/>
          <a:lstStyle/>
          <a:p>
            <a:r>
              <a:rPr lang="tr-TR" b="1" dirty="0">
                <a:solidFill>
                  <a:srgbClr val="002060"/>
                </a:solidFill>
                <a:latin typeface="Times New Roman" panose="02020603050405020304" pitchFamily="18" charset="0"/>
                <a:cs typeface="Times New Roman" panose="02020603050405020304" pitchFamily="18" charset="0"/>
              </a:rPr>
              <a:t>Sosyal Hizmet Bölümünde,</a:t>
            </a:r>
          </a:p>
          <a:p>
            <a:pPr marL="0" indent="0" algn="just">
              <a:buNone/>
            </a:pPr>
            <a:r>
              <a:rPr lang="tr-TR" dirty="0">
                <a:solidFill>
                  <a:srgbClr val="002060"/>
                </a:solidFill>
                <a:latin typeface="Times New Roman" panose="02020603050405020304" pitchFamily="18" charset="0"/>
                <a:cs typeface="Times New Roman" panose="02020603050405020304" pitchFamily="18" charset="0"/>
              </a:rPr>
              <a:t>	3</a:t>
            </a:r>
            <a:r>
              <a:rPr lang="tr-TR" i="1" dirty="0">
                <a:solidFill>
                  <a:srgbClr val="002060"/>
                </a:solidFill>
                <a:latin typeface="Times New Roman" panose="02020603050405020304" pitchFamily="18" charset="0"/>
                <a:cs typeface="Times New Roman" panose="02020603050405020304" pitchFamily="18" charset="0"/>
              </a:rPr>
              <a:t> öğrenci kayıt yaptırmamıştır. Öğrencilerle iletişime geçilmiş olup kayıt yaptırmama nedenleri öğrenilmeye çalışılmıştır. Geri dönüş yapan 1 öğrenci yüksek lisansı nedeniyle kayıt yaptırmayacağını belirtmiştir, diğer öğrencilere ise ulaşılamamıştır. </a:t>
            </a:r>
          </a:p>
          <a:p>
            <a:pPr marL="0" indent="0">
              <a:buNone/>
            </a:pPr>
            <a:r>
              <a:rPr lang="tr-TR" i="1" dirty="0">
                <a:solidFill>
                  <a:srgbClr val="002060"/>
                </a:solidFill>
                <a:latin typeface="Times New Roman" panose="02020603050405020304" pitchFamily="18" charset="0"/>
                <a:cs typeface="Times New Roman" panose="02020603050405020304" pitchFamily="18" charset="0"/>
              </a:rPr>
              <a:t>	</a:t>
            </a:r>
            <a:endParaRPr lang="tr-TR"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375190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F9B3492-F9A9-4DB9-851C-41B1DCA82E36}"/>
              </a:ext>
            </a:extLst>
          </p:cNvPr>
          <p:cNvSpPr>
            <a:spLocks noGrp="1"/>
          </p:cNvSpPr>
          <p:nvPr>
            <p:ph type="title"/>
          </p:nvPr>
        </p:nvSpPr>
        <p:spPr>
          <a:xfrm>
            <a:off x="1384479" y="253880"/>
            <a:ext cx="10515600" cy="549275"/>
          </a:xfrm>
        </p:spPr>
        <p:txBody>
          <a:bodyPr>
            <a:normAutofit fontScale="90000"/>
          </a:bodyPr>
          <a:lstStyle/>
          <a:p>
            <a:pPr algn="r"/>
            <a:r>
              <a:rPr lang="tr-TR" dirty="0">
                <a:solidFill>
                  <a:schemeClr val="bg1"/>
                </a:solidFill>
                <a:latin typeface="Times New Roman" panose="02020603050405020304" pitchFamily="18" charset="0"/>
                <a:cs typeface="Times New Roman" panose="02020603050405020304" pitchFamily="18" charset="0"/>
              </a:rPr>
              <a:t>Öğrenci Topluluğu</a:t>
            </a:r>
          </a:p>
        </p:txBody>
      </p:sp>
      <p:sp>
        <p:nvSpPr>
          <p:cNvPr id="3" name="İçerik Yer Tutucusu 2">
            <a:extLst>
              <a:ext uri="{FF2B5EF4-FFF2-40B4-BE49-F238E27FC236}">
                <a16:creationId xmlns:a16="http://schemas.microsoft.com/office/drawing/2014/main" id="{044F7D8C-8749-4FDB-982F-4408FD84C93C}"/>
              </a:ext>
            </a:extLst>
          </p:cNvPr>
          <p:cNvSpPr>
            <a:spLocks noGrp="1"/>
          </p:cNvSpPr>
          <p:nvPr>
            <p:ph idx="1"/>
          </p:nvPr>
        </p:nvSpPr>
        <p:spPr>
          <a:xfrm>
            <a:off x="429594" y="1007533"/>
            <a:ext cx="11332812" cy="5262563"/>
          </a:xfrm>
        </p:spPr>
        <p:txBody>
          <a:bodyPr>
            <a:normAutofit/>
          </a:bodyPr>
          <a:lstStyle/>
          <a:p>
            <a:pPr marL="0" indent="0" algn="ctr">
              <a:buNone/>
            </a:pPr>
            <a:endParaRPr lang="tr-TR" sz="3200" dirty="0">
              <a:solidFill>
                <a:schemeClr val="accent5">
                  <a:lumMod val="50000"/>
                </a:schemeClr>
              </a:solidFill>
              <a:latin typeface="Times New Roman" panose="02020603050405020304" pitchFamily="18" charset="0"/>
              <a:cs typeface="Times New Roman" panose="02020603050405020304" pitchFamily="18" charset="0"/>
            </a:endParaRPr>
          </a:p>
          <a:p>
            <a:pPr marL="0" indent="0" algn="ctr">
              <a:buNone/>
            </a:pPr>
            <a:endParaRPr lang="tr-TR" sz="3200" dirty="0">
              <a:solidFill>
                <a:schemeClr val="accent5">
                  <a:lumMod val="50000"/>
                </a:schemeClr>
              </a:solidFill>
              <a:latin typeface="Times New Roman" panose="02020603050405020304" pitchFamily="18" charset="0"/>
              <a:cs typeface="Times New Roman" panose="02020603050405020304" pitchFamily="18" charset="0"/>
            </a:endParaRPr>
          </a:p>
          <a:p>
            <a:pPr marL="0" indent="0" algn="ctr">
              <a:buNone/>
            </a:pPr>
            <a:r>
              <a:rPr lang="tr-TR" sz="3200" dirty="0">
                <a:solidFill>
                  <a:schemeClr val="accent5">
                    <a:lumMod val="50000"/>
                  </a:schemeClr>
                </a:solidFill>
                <a:latin typeface="Times New Roman" panose="02020603050405020304" pitchFamily="18" charset="0"/>
                <a:cs typeface="Times New Roman" panose="02020603050405020304" pitchFamily="18" charset="0"/>
              </a:rPr>
              <a:t>Lösemili Çocuklara Fayda Öğrenci Topluluğu</a:t>
            </a:r>
          </a:p>
          <a:p>
            <a:pPr marL="0" indent="0" algn="ctr">
              <a:buNone/>
            </a:pPr>
            <a:r>
              <a:rPr lang="tr-TR" sz="3200" dirty="0">
                <a:solidFill>
                  <a:schemeClr val="accent5">
                    <a:lumMod val="50000"/>
                  </a:schemeClr>
                </a:solidFill>
                <a:latin typeface="Times New Roman" panose="02020603050405020304" pitchFamily="18" charset="0"/>
                <a:cs typeface="Times New Roman" panose="02020603050405020304" pitchFamily="18" charset="0"/>
              </a:rPr>
              <a:t>Akademik Danışman: </a:t>
            </a:r>
            <a:r>
              <a:rPr lang="tr-TR" sz="3200" dirty="0" err="1">
                <a:solidFill>
                  <a:schemeClr val="accent5">
                    <a:lumMod val="50000"/>
                  </a:schemeClr>
                </a:solidFill>
                <a:latin typeface="Times New Roman" panose="02020603050405020304" pitchFamily="18" charset="0"/>
                <a:cs typeface="Times New Roman" panose="02020603050405020304" pitchFamily="18" charset="0"/>
              </a:rPr>
              <a:t>Doç.Dr</a:t>
            </a:r>
            <a:r>
              <a:rPr lang="tr-TR" sz="3200" dirty="0">
                <a:solidFill>
                  <a:schemeClr val="accent5">
                    <a:lumMod val="50000"/>
                  </a:schemeClr>
                </a:solidFill>
                <a:latin typeface="Times New Roman" panose="02020603050405020304" pitchFamily="18" charset="0"/>
                <a:cs typeface="Times New Roman" panose="02020603050405020304" pitchFamily="18" charset="0"/>
              </a:rPr>
              <a:t>. Ayşe ALİCAN ŞEN</a:t>
            </a:r>
          </a:p>
        </p:txBody>
      </p:sp>
    </p:spTree>
    <p:extLst>
      <p:ext uri="{BB962C8B-B14F-4D97-AF65-F5344CB8AC3E}">
        <p14:creationId xmlns:p14="http://schemas.microsoft.com/office/powerpoint/2010/main" val="34831028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8F2AC700-C33C-B5B5-FCC0-5F75013633C5}"/>
              </a:ext>
            </a:extLst>
          </p:cNvPr>
          <p:cNvSpPr>
            <a:spLocks noGrp="1"/>
          </p:cNvSpPr>
          <p:nvPr>
            <p:ph idx="1"/>
          </p:nvPr>
        </p:nvSpPr>
        <p:spPr/>
        <p:txBody>
          <a:bodyPr>
            <a:normAutofit lnSpcReduction="10000"/>
          </a:bodyPr>
          <a:lstStyle/>
          <a:p>
            <a:pPr marL="0" indent="0">
              <a:buNone/>
            </a:pPr>
            <a:endParaRPr lang="tr-TR" dirty="0"/>
          </a:p>
          <a:p>
            <a:pPr marL="0" indent="0">
              <a:buNone/>
            </a:pPr>
            <a:endParaRPr lang="tr-TR" dirty="0"/>
          </a:p>
          <a:p>
            <a:pPr marL="0" indent="0">
              <a:buNone/>
            </a:pPr>
            <a:endParaRPr lang="tr-TR" dirty="0"/>
          </a:p>
          <a:p>
            <a:pPr marL="0" indent="0">
              <a:buNone/>
            </a:pPr>
            <a:endParaRPr lang="tr-TR" dirty="0"/>
          </a:p>
          <a:p>
            <a:pPr marL="0" indent="0">
              <a:buNone/>
            </a:pPr>
            <a:endParaRPr lang="tr-TR" dirty="0"/>
          </a:p>
          <a:p>
            <a:pPr marL="0" indent="0">
              <a:buNone/>
            </a:pPr>
            <a:endParaRPr lang="tr-TR" dirty="0"/>
          </a:p>
          <a:p>
            <a:pPr marL="0" indent="0">
              <a:buNone/>
            </a:pPr>
            <a:endParaRPr lang="tr-TR" dirty="0"/>
          </a:p>
          <a:p>
            <a:pPr marL="0" indent="0">
              <a:buNone/>
            </a:pPr>
            <a:endParaRPr lang="tr-TR" dirty="0"/>
          </a:p>
          <a:p>
            <a:pPr marL="0" indent="0">
              <a:buNone/>
            </a:pPr>
            <a:r>
              <a:rPr lang="tr-TR" sz="1700" dirty="0"/>
              <a:t>2022 yılı içerisinde 2 öğretim üyesi aramıza katılmış, 1 </a:t>
            </a:r>
            <a:r>
              <a:rPr lang="tr-TR" sz="1700"/>
              <a:t>araştırma görevlisi ayrılmıştır</a:t>
            </a:r>
            <a:r>
              <a:rPr lang="tr-TR" sz="1700" dirty="0"/>
              <a:t>. </a:t>
            </a:r>
          </a:p>
        </p:txBody>
      </p:sp>
      <p:pic>
        <p:nvPicPr>
          <p:cNvPr id="5" name="Resim 4">
            <a:extLst>
              <a:ext uri="{FF2B5EF4-FFF2-40B4-BE49-F238E27FC236}">
                <a16:creationId xmlns:a16="http://schemas.microsoft.com/office/drawing/2014/main" id="{00BCE8AD-6B71-B5C7-6D79-786E0C1B26BB}"/>
              </a:ext>
            </a:extLst>
          </p:cNvPr>
          <p:cNvPicPr>
            <a:picLocks noChangeAspect="1"/>
          </p:cNvPicPr>
          <p:nvPr/>
        </p:nvPicPr>
        <p:blipFill>
          <a:blip r:embed="rId2"/>
          <a:stretch>
            <a:fillRect/>
          </a:stretch>
        </p:blipFill>
        <p:spPr>
          <a:xfrm>
            <a:off x="838199" y="1825625"/>
            <a:ext cx="10517917" cy="3361517"/>
          </a:xfrm>
          <a:prstGeom prst="rect">
            <a:avLst/>
          </a:prstGeom>
        </p:spPr>
      </p:pic>
      <p:sp>
        <p:nvSpPr>
          <p:cNvPr id="6" name="Unvan 1">
            <a:extLst>
              <a:ext uri="{FF2B5EF4-FFF2-40B4-BE49-F238E27FC236}">
                <a16:creationId xmlns:a16="http://schemas.microsoft.com/office/drawing/2014/main" id="{6C7DFFC6-5A59-2F73-7A61-46B451D5FA26}"/>
              </a:ext>
            </a:extLst>
          </p:cNvPr>
          <p:cNvSpPr>
            <a:spLocks noGrp="1"/>
          </p:cNvSpPr>
          <p:nvPr>
            <p:ph type="title"/>
          </p:nvPr>
        </p:nvSpPr>
        <p:spPr>
          <a:xfrm>
            <a:off x="5406501" y="186431"/>
            <a:ext cx="6569476" cy="719091"/>
          </a:xfrm>
        </p:spPr>
        <p:txBody>
          <a:bodyPr>
            <a:normAutofit/>
          </a:bodyPr>
          <a:lstStyle/>
          <a:p>
            <a:pPr algn="r"/>
            <a:r>
              <a:rPr lang="tr-TR" dirty="0">
                <a:solidFill>
                  <a:schemeClr val="bg1"/>
                </a:solidFill>
                <a:latin typeface="Times New Roman" panose="02020603050405020304" pitchFamily="18" charset="0"/>
                <a:cs typeface="Times New Roman" panose="02020603050405020304" pitchFamily="18" charset="0"/>
              </a:rPr>
              <a:t>Akademik Personel Sayısı</a:t>
            </a:r>
          </a:p>
        </p:txBody>
      </p:sp>
    </p:spTree>
    <p:extLst>
      <p:ext uri="{BB962C8B-B14F-4D97-AF65-F5344CB8AC3E}">
        <p14:creationId xmlns:p14="http://schemas.microsoft.com/office/powerpoint/2010/main" val="236385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Metin kutusu 23">
            <a:extLst>
              <a:ext uri="{FF2B5EF4-FFF2-40B4-BE49-F238E27FC236}">
                <a16:creationId xmlns:a16="http://schemas.microsoft.com/office/drawing/2014/main" id="{55778A01-14C0-EE46-9A1F-A9C4EDF1A2E2}"/>
              </a:ext>
            </a:extLst>
          </p:cNvPr>
          <p:cNvSpPr txBox="1"/>
          <p:nvPr/>
        </p:nvSpPr>
        <p:spPr>
          <a:xfrm>
            <a:off x="6109418" y="185438"/>
            <a:ext cx="6003169" cy="523220"/>
          </a:xfrm>
          <a:prstGeom prst="rect">
            <a:avLst/>
          </a:prstGeom>
          <a:noFill/>
        </p:spPr>
        <p:txBody>
          <a:bodyPr wrap="square" rtlCol="0">
            <a:spAutoFit/>
          </a:bodyPr>
          <a:lstStyle/>
          <a:p>
            <a:r>
              <a:rPr lang="tr-TR" sz="2800" dirty="0">
                <a:solidFill>
                  <a:schemeClr val="bg1"/>
                </a:solidFill>
                <a:latin typeface="Times New Roman" panose="02020603050405020304" pitchFamily="18" charset="0"/>
                <a:cs typeface="Times New Roman" panose="02020603050405020304" pitchFamily="18" charset="0"/>
              </a:rPr>
              <a:t>Akademik Personel ve Anabilim Dalları</a:t>
            </a:r>
          </a:p>
        </p:txBody>
      </p:sp>
      <p:sp>
        <p:nvSpPr>
          <p:cNvPr id="25" name="Metin kutusu 24">
            <a:extLst>
              <a:ext uri="{FF2B5EF4-FFF2-40B4-BE49-F238E27FC236}">
                <a16:creationId xmlns:a16="http://schemas.microsoft.com/office/drawing/2014/main" id="{C3FA05B1-A58D-CF7D-AEC7-F9D0F64DEB1A}"/>
              </a:ext>
            </a:extLst>
          </p:cNvPr>
          <p:cNvSpPr txBox="1"/>
          <p:nvPr/>
        </p:nvSpPr>
        <p:spPr>
          <a:xfrm>
            <a:off x="4488370" y="1411445"/>
            <a:ext cx="3079077" cy="446276"/>
          </a:xfrm>
          <a:prstGeom prst="rect">
            <a:avLst/>
          </a:prstGeom>
          <a:noFill/>
        </p:spPr>
        <p:txBody>
          <a:bodyPr wrap="square" rtlCol="0">
            <a:spAutoFit/>
          </a:bodyPr>
          <a:lstStyle/>
          <a:p>
            <a:pPr algn="ctr"/>
            <a:r>
              <a:rPr lang="tr-TR" sz="2300" dirty="0">
                <a:latin typeface="Times New Roman" panose="02020603050405020304" pitchFamily="18" charset="0"/>
                <a:cs typeface="Times New Roman" panose="02020603050405020304" pitchFamily="18" charset="0"/>
              </a:rPr>
              <a:t>Sosyal Hizmet ABD</a:t>
            </a:r>
          </a:p>
        </p:txBody>
      </p:sp>
      <p:pic>
        <p:nvPicPr>
          <p:cNvPr id="3" name="Resim 2">
            <a:extLst>
              <a:ext uri="{FF2B5EF4-FFF2-40B4-BE49-F238E27FC236}">
                <a16:creationId xmlns:a16="http://schemas.microsoft.com/office/drawing/2014/main" id="{0FE59924-3958-9EF2-2847-C06492D71AC6}"/>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15602"/>
          <a:stretch/>
        </p:blipFill>
        <p:spPr>
          <a:xfrm>
            <a:off x="1620627" y="2476060"/>
            <a:ext cx="1744085" cy="1914141"/>
          </a:xfrm>
          <a:prstGeom prst="rect">
            <a:avLst/>
          </a:prstGeom>
        </p:spPr>
      </p:pic>
      <p:pic>
        <p:nvPicPr>
          <p:cNvPr id="6" name="Resim 5" descr="metin, kıyafet içeren bir resim&#10;&#10;Açıklama otomatik olarak oluşturuldu">
            <a:extLst>
              <a:ext uri="{FF2B5EF4-FFF2-40B4-BE49-F238E27FC236}">
                <a16:creationId xmlns:a16="http://schemas.microsoft.com/office/drawing/2014/main" id="{46A82EE1-C6EF-CA51-B3E2-39C2B0959FC5}"/>
              </a:ext>
            </a:extLst>
          </p:cNvPr>
          <p:cNvPicPr>
            <a:picLocks/>
          </p:cNvPicPr>
          <p:nvPr/>
        </p:nvPicPr>
        <p:blipFill rotWithShape="1">
          <a:blip r:embed="rId3" cstate="print">
            <a:extLst>
              <a:ext uri="{28A0092B-C50C-407E-A947-70E740481C1C}">
                <a14:useLocalDpi xmlns:a14="http://schemas.microsoft.com/office/drawing/2010/main" val="0"/>
              </a:ext>
            </a:extLst>
          </a:blip>
          <a:srcRect t="-1" b="15603"/>
          <a:stretch/>
        </p:blipFill>
        <p:spPr>
          <a:xfrm>
            <a:off x="3364712" y="2476059"/>
            <a:ext cx="1738800" cy="1914141"/>
          </a:xfrm>
          <a:prstGeom prst="rect">
            <a:avLst/>
          </a:prstGeom>
        </p:spPr>
      </p:pic>
      <p:pic>
        <p:nvPicPr>
          <p:cNvPr id="10" name="Resim 9">
            <a:extLst>
              <a:ext uri="{FF2B5EF4-FFF2-40B4-BE49-F238E27FC236}">
                <a16:creationId xmlns:a16="http://schemas.microsoft.com/office/drawing/2014/main" id="{DD3315E3-8BC9-B104-FB4A-2AF28C41BE79}"/>
              </a:ext>
            </a:extLst>
          </p:cNvPr>
          <p:cNvPicPr>
            <a:picLocks/>
          </p:cNvPicPr>
          <p:nvPr/>
        </p:nvPicPr>
        <p:blipFill rotWithShape="1">
          <a:blip r:embed="rId4" cstate="print">
            <a:extLst>
              <a:ext uri="{28A0092B-C50C-407E-A947-70E740481C1C}">
                <a14:useLocalDpi xmlns:a14="http://schemas.microsoft.com/office/drawing/2010/main" val="0"/>
              </a:ext>
            </a:extLst>
          </a:blip>
          <a:srcRect b="19442"/>
          <a:stretch/>
        </p:blipFill>
        <p:spPr>
          <a:xfrm>
            <a:off x="5103512" y="2467800"/>
            <a:ext cx="1731600" cy="1922400"/>
          </a:xfrm>
          <a:prstGeom prst="rect">
            <a:avLst/>
          </a:prstGeom>
        </p:spPr>
      </p:pic>
      <p:pic>
        <p:nvPicPr>
          <p:cNvPr id="14" name="Resim 13">
            <a:extLst>
              <a:ext uri="{FF2B5EF4-FFF2-40B4-BE49-F238E27FC236}">
                <a16:creationId xmlns:a16="http://schemas.microsoft.com/office/drawing/2014/main" id="{9598BC67-4712-213C-BBB1-A1301DF57BA2}"/>
              </a:ext>
            </a:extLst>
          </p:cNvPr>
          <p:cNvPicPr>
            <a:picLocks/>
          </p:cNvPicPr>
          <p:nvPr/>
        </p:nvPicPr>
        <p:blipFill rotWithShape="1">
          <a:blip r:embed="rId5" cstate="print">
            <a:extLst>
              <a:ext uri="{28A0092B-C50C-407E-A947-70E740481C1C}">
                <a14:useLocalDpi xmlns:a14="http://schemas.microsoft.com/office/drawing/2010/main" val="0"/>
              </a:ext>
            </a:extLst>
          </a:blip>
          <a:srcRect b="15602"/>
          <a:stretch/>
        </p:blipFill>
        <p:spPr>
          <a:xfrm>
            <a:off x="6835112" y="2467800"/>
            <a:ext cx="1731600" cy="1914141"/>
          </a:xfrm>
          <a:prstGeom prst="rect">
            <a:avLst/>
          </a:prstGeom>
        </p:spPr>
      </p:pic>
      <p:pic>
        <p:nvPicPr>
          <p:cNvPr id="22" name="Resim 21">
            <a:extLst>
              <a:ext uri="{FF2B5EF4-FFF2-40B4-BE49-F238E27FC236}">
                <a16:creationId xmlns:a16="http://schemas.microsoft.com/office/drawing/2014/main" id="{B1B0C29E-F39C-F1FD-7308-CAD86CA9DBE7}"/>
              </a:ext>
            </a:extLst>
          </p:cNvPr>
          <p:cNvPicPr>
            <a:picLocks/>
          </p:cNvPicPr>
          <p:nvPr/>
        </p:nvPicPr>
        <p:blipFill rotWithShape="1">
          <a:blip r:embed="rId6" cstate="print">
            <a:extLst>
              <a:ext uri="{28A0092B-C50C-407E-A947-70E740481C1C}">
                <a14:useLocalDpi xmlns:a14="http://schemas.microsoft.com/office/drawing/2010/main" val="0"/>
              </a:ext>
            </a:extLst>
          </a:blip>
          <a:srcRect b="16190"/>
          <a:stretch/>
        </p:blipFill>
        <p:spPr>
          <a:xfrm>
            <a:off x="8773343" y="2467800"/>
            <a:ext cx="1753200" cy="1900800"/>
          </a:xfrm>
          <a:prstGeom prst="rect">
            <a:avLst/>
          </a:prstGeom>
        </p:spPr>
      </p:pic>
    </p:spTree>
    <p:extLst>
      <p:ext uri="{BB962C8B-B14F-4D97-AF65-F5344CB8AC3E}">
        <p14:creationId xmlns:p14="http://schemas.microsoft.com/office/powerpoint/2010/main" val="15663215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7305040" y="182246"/>
            <a:ext cx="4800599" cy="587912"/>
          </a:xfrm>
        </p:spPr>
        <p:txBody>
          <a:bodyPr>
            <a:normAutofit fontScale="90000"/>
          </a:bodyPr>
          <a:lstStyle/>
          <a:p>
            <a:pPr algn="r"/>
            <a:r>
              <a:rPr lang="tr-TR" dirty="0">
                <a:solidFill>
                  <a:schemeClr val="bg1"/>
                </a:solidFill>
                <a:latin typeface="Times New Roman" panose="02020603050405020304" pitchFamily="18" charset="0"/>
                <a:cs typeface="Times New Roman" panose="02020603050405020304" pitchFamily="18" charset="0"/>
              </a:rPr>
              <a:t>Toplam Yayın Sayısı</a:t>
            </a:r>
          </a:p>
        </p:txBody>
      </p:sp>
      <p:graphicFrame>
        <p:nvGraphicFramePr>
          <p:cNvPr id="4" name="Tablo 3">
            <a:extLst>
              <a:ext uri="{FF2B5EF4-FFF2-40B4-BE49-F238E27FC236}">
                <a16:creationId xmlns:a16="http://schemas.microsoft.com/office/drawing/2014/main" id="{3525FB67-F0CF-40C4-803F-67A0DE2B580C}"/>
              </a:ext>
            </a:extLst>
          </p:cNvPr>
          <p:cNvGraphicFramePr>
            <a:graphicFrameLocks noGrp="1"/>
          </p:cNvGraphicFramePr>
          <p:nvPr>
            <p:extLst>
              <p:ext uri="{D42A27DB-BD31-4B8C-83A1-F6EECF244321}">
                <p14:modId xmlns:p14="http://schemas.microsoft.com/office/powerpoint/2010/main" val="1132634634"/>
              </p:ext>
            </p:extLst>
          </p:nvPr>
        </p:nvGraphicFramePr>
        <p:xfrm>
          <a:off x="3524250" y="1402162"/>
          <a:ext cx="5143500" cy="2534220"/>
        </p:xfrm>
        <a:graphic>
          <a:graphicData uri="http://schemas.openxmlformats.org/drawingml/2006/table">
            <a:tbl>
              <a:tblPr firstRow="1" bandRow="1">
                <a:tableStyleId>{5C22544A-7EE6-4342-B048-85BDC9FD1C3A}</a:tableStyleId>
              </a:tblPr>
              <a:tblGrid>
                <a:gridCol w="2571750">
                  <a:extLst>
                    <a:ext uri="{9D8B030D-6E8A-4147-A177-3AD203B41FA5}">
                      <a16:colId xmlns:a16="http://schemas.microsoft.com/office/drawing/2014/main" val="20000"/>
                    </a:ext>
                  </a:extLst>
                </a:gridCol>
                <a:gridCol w="2571750">
                  <a:extLst>
                    <a:ext uri="{9D8B030D-6E8A-4147-A177-3AD203B41FA5}">
                      <a16:colId xmlns:a16="http://schemas.microsoft.com/office/drawing/2014/main" val="20001"/>
                    </a:ext>
                  </a:extLst>
                </a:gridCol>
              </a:tblGrid>
              <a:tr h="1014764">
                <a:tc>
                  <a:txBody>
                    <a:bodyPr/>
                    <a:lstStyle/>
                    <a:p>
                      <a:pPr algn="ctr"/>
                      <a:endParaRPr lang="tr-TR" sz="2000" dirty="0">
                        <a:solidFill>
                          <a:srgbClr val="002060"/>
                        </a:solidFill>
                        <a:latin typeface="Times New Roman" panose="02020603050405020304" pitchFamily="18" charset="0"/>
                        <a:cs typeface="Times New Roman" panose="02020603050405020304" pitchFamily="18" charset="0"/>
                      </a:endParaRPr>
                    </a:p>
                    <a:p>
                      <a:pPr algn="ctr"/>
                      <a:r>
                        <a:rPr lang="tr-TR" sz="2000" dirty="0">
                          <a:solidFill>
                            <a:srgbClr val="002060"/>
                          </a:solidFill>
                          <a:latin typeface="Times New Roman" panose="02020603050405020304" pitchFamily="18" charset="0"/>
                          <a:cs typeface="Times New Roman" panose="02020603050405020304" pitchFamily="18" charset="0"/>
                        </a:rPr>
                        <a:t>YIL</a:t>
                      </a:r>
                    </a:p>
                  </a:txBody>
                  <a:tcPr marL="86227" marR="86227" marT="43114" marB="43114"/>
                </a:tc>
                <a:tc>
                  <a:txBody>
                    <a:bodyPr/>
                    <a:lstStyle/>
                    <a:p>
                      <a:pPr algn="ctr"/>
                      <a:r>
                        <a:rPr lang="tr-TR" sz="2000" dirty="0">
                          <a:solidFill>
                            <a:srgbClr val="002060"/>
                          </a:solidFill>
                          <a:latin typeface="Times New Roman" panose="02020603050405020304" pitchFamily="18" charset="0"/>
                          <a:cs typeface="Times New Roman" panose="02020603050405020304" pitchFamily="18" charset="0"/>
                        </a:rPr>
                        <a:t>SOSYAL HİZMET BÖLÜMÜ</a:t>
                      </a:r>
                    </a:p>
                  </a:txBody>
                  <a:tcPr marL="86227" marR="86227" marT="43114" marB="43114"/>
                </a:tc>
                <a:extLst>
                  <a:ext uri="{0D108BD9-81ED-4DB2-BD59-A6C34878D82A}">
                    <a16:rowId xmlns:a16="http://schemas.microsoft.com/office/drawing/2014/main" val="10000"/>
                  </a:ext>
                </a:extLst>
              </a:tr>
              <a:tr h="759728">
                <a:tc>
                  <a:txBody>
                    <a:bodyPr/>
                    <a:lstStyle/>
                    <a:p>
                      <a:pPr algn="ctr"/>
                      <a:r>
                        <a:rPr lang="tr-TR" sz="2000" b="1" dirty="0">
                          <a:solidFill>
                            <a:srgbClr val="002060"/>
                          </a:solidFill>
                          <a:latin typeface="Times New Roman" panose="02020603050405020304" pitchFamily="18" charset="0"/>
                          <a:cs typeface="Times New Roman" panose="02020603050405020304" pitchFamily="18" charset="0"/>
                        </a:rPr>
                        <a:t>2021</a:t>
                      </a:r>
                    </a:p>
                  </a:txBody>
                  <a:tcPr marL="86227" marR="86227" marT="43114" marB="43114" anchor="ctr"/>
                </a:tc>
                <a:tc>
                  <a:txBody>
                    <a:bodyPr/>
                    <a:lstStyle/>
                    <a:p>
                      <a:pPr algn="ctr"/>
                      <a:r>
                        <a:rPr lang="tr-TR" sz="2000" b="1" i="1" dirty="0">
                          <a:solidFill>
                            <a:schemeClr val="accent5">
                              <a:lumMod val="75000"/>
                            </a:schemeClr>
                          </a:solidFill>
                          <a:latin typeface="Times New Roman" panose="02020603050405020304" pitchFamily="18" charset="0"/>
                          <a:cs typeface="Times New Roman" panose="02020603050405020304" pitchFamily="18" charset="0"/>
                        </a:rPr>
                        <a:t>9</a:t>
                      </a:r>
                    </a:p>
                  </a:txBody>
                  <a:tcPr marL="86227" marR="86227" marT="43114" marB="43114" anchor="ctr"/>
                </a:tc>
                <a:extLst>
                  <a:ext uri="{0D108BD9-81ED-4DB2-BD59-A6C34878D82A}">
                    <a16:rowId xmlns:a16="http://schemas.microsoft.com/office/drawing/2014/main" val="10003"/>
                  </a:ext>
                </a:extLst>
              </a:tr>
              <a:tr h="759728">
                <a:tc>
                  <a:txBody>
                    <a:bodyPr/>
                    <a:lstStyle/>
                    <a:p>
                      <a:pPr algn="ctr"/>
                      <a:r>
                        <a:rPr lang="tr-TR" sz="2000" b="1" dirty="0">
                          <a:solidFill>
                            <a:srgbClr val="002060"/>
                          </a:solidFill>
                          <a:latin typeface="Times New Roman" panose="02020603050405020304" pitchFamily="18" charset="0"/>
                          <a:cs typeface="Times New Roman" panose="02020603050405020304" pitchFamily="18" charset="0"/>
                        </a:rPr>
                        <a:t>2022</a:t>
                      </a:r>
                    </a:p>
                  </a:txBody>
                  <a:tcPr marL="86227" marR="86227" marT="43114" marB="43114" anchor="ctr"/>
                </a:tc>
                <a:tc>
                  <a:txBody>
                    <a:bodyPr/>
                    <a:lstStyle/>
                    <a:p>
                      <a:pPr algn="ctr"/>
                      <a:r>
                        <a:rPr lang="tr-TR" sz="2000" b="1" i="1" dirty="0">
                          <a:solidFill>
                            <a:schemeClr val="accent5">
                              <a:lumMod val="75000"/>
                            </a:schemeClr>
                          </a:solidFill>
                          <a:latin typeface="Times New Roman" panose="02020603050405020304" pitchFamily="18" charset="0"/>
                          <a:cs typeface="Times New Roman" panose="02020603050405020304" pitchFamily="18" charset="0"/>
                        </a:rPr>
                        <a:t>17</a:t>
                      </a:r>
                    </a:p>
                  </a:txBody>
                  <a:tcPr marL="86227" marR="86227" marT="43114" marB="43114" anchor="ctr"/>
                </a:tc>
                <a:extLst>
                  <a:ext uri="{0D108BD9-81ED-4DB2-BD59-A6C34878D82A}">
                    <a16:rowId xmlns:a16="http://schemas.microsoft.com/office/drawing/2014/main" val="1499846489"/>
                  </a:ext>
                </a:extLst>
              </a:tr>
            </a:tbl>
          </a:graphicData>
        </a:graphic>
      </p:graphicFrame>
    </p:spTree>
    <p:extLst>
      <p:ext uri="{BB962C8B-B14F-4D97-AF65-F5344CB8AC3E}">
        <p14:creationId xmlns:p14="http://schemas.microsoft.com/office/powerpoint/2010/main" val="42322078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2">
            <a:extLst>
              <a:ext uri="{FF2B5EF4-FFF2-40B4-BE49-F238E27FC236}">
                <a16:creationId xmlns:a16="http://schemas.microsoft.com/office/drawing/2014/main" id="{80A101F8-1222-46F7-AE07-419F86EB115F}"/>
              </a:ext>
            </a:extLst>
          </p:cNvPr>
          <p:cNvSpPr txBox="1">
            <a:spLocks noGrp="1"/>
          </p:cNvSpPr>
          <p:nvPr>
            <p:ph type="title"/>
          </p:nvPr>
        </p:nvSpPr>
        <p:spPr>
          <a:xfrm>
            <a:off x="8444378" y="105631"/>
            <a:ext cx="3555053" cy="622095"/>
          </a:xfrm>
          <a:prstGeom prst="rect">
            <a:avLst/>
          </a:prstGeom>
        </p:spPr>
        <p:txBody>
          <a:bodyPr vert="horz" wrap="square" lIns="0" tIns="12575" rIns="0" bIns="0" rtlCol="0">
            <a:spAutoFit/>
          </a:bodyPr>
          <a:lstStyle/>
          <a:p>
            <a:pPr marL="11976" algn="r">
              <a:spcBef>
                <a:spcPts val="99"/>
              </a:spcBef>
            </a:pPr>
            <a:r>
              <a:rPr lang="tr-TR" spc="-90" dirty="0">
                <a:solidFill>
                  <a:schemeClr val="bg1"/>
                </a:solidFill>
                <a:latin typeface="Times New Roman" panose="02020603050405020304" pitchFamily="18" charset="0"/>
                <a:cs typeface="Times New Roman" panose="02020603050405020304" pitchFamily="18" charset="0"/>
              </a:rPr>
              <a:t>Yayın Sayısı</a:t>
            </a:r>
            <a:endParaRPr spc="-90" dirty="0">
              <a:solidFill>
                <a:schemeClr val="bg1"/>
              </a:solidFill>
              <a:latin typeface="Times New Roman" panose="02020603050405020304" pitchFamily="18" charset="0"/>
              <a:cs typeface="Times New Roman" panose="02020603050405020304" pitchFamily="18" charset="0"/>
            </a:endParaRPr>
          </a:p>
        </p:txBody>
      </p:sp>
      <p:graphicFrame>
        <p:nvGraphicFramePr>
          <p:cNvPr id="2" name="Tablo 1">
            <a:extLst>
              <a:ext uri="{FF2B5EF4-FFF2-40B4-BE49-F238E27FC236}">
                <a16:creationId xmlns:a16="http://schemas.microsoft.com/office/drawing/2014/main" id="{DFCE3A3B-A14A-7771-D23E-D8B7042B0560}"/>
              </a:ext>
            </a:extLst>
          </p:cNvPr>
          <p:cNvGraphicFramePr>
            <a:graphicFrameLocks noGrp="1"/>
          </p:cNvGraphicFramePr>
          <p:nvPr>
            <p:extLst>
              <p:ext uri="{D42A27DB-BD31-4B8C-83A1-F6EECF244321}">
                <p14:modId xmlns:p14="http://schemas.microsoft.com/office/powerpoint/2010/main" val="2944371714"/>
              </p:ext>
            </p:extLst>
          </p:nvPr>
        </p:nvGraphicFramePr>
        <p:xfrm>
          <a:off x="160022" y="1883728"/>
          <a:ext cx="11988796" cy="2814320"/>
        </p:xfrm>
        <a:graphic>
          <a:graphicData uri="http://schemas.openxmlformats.org/drawingml/2006/table">
            <a:tbl>
              <a:tblPr firstRow="1" bandRow="1">
                <a:tableStyleId>{5C22544A-7EE6-4342-B048-85BDC9FD1C3A}</a:tableStyleId>
              </a:tblPr>
              <a:tblGrid>
                <a:gridCol w="1019049">
                  <a:extLst>
                    <a:ext uri="{9D8B030D-6E8A-4147-A177-3AD203B41FA5}">
                      <a16:colId xmlns:a16="http://schemas.microsoft.com/office/drawing/2014/main" val="834107186"/>
                    </a:ext>
                  </a:extLst>
                </a:gridCol>
                <a:gridCol w="846409">
                  <a:extLst>
                    <a:ext uri="{9D8B030D-6E8A-4147-A177-3AD203B41FA5}">
                      <a16:colId xmlns:a16="http://schemas.microsoft.com/office/drawing/2014/main" val="3955419204"/>
                    </a:ext>
                  </a:extLst>
                </a:gridCol>
                <a:gridCol w="846409">
                  <a:extLst>
                    <a:ext uri="{9D8B030D-6E8A-4147-A177-3AD203B41FA5}">
                      <a16:colId xmlns:a16="http://schemas.microsoft.com/office/drawing/2014/main" val="1606971359"/>
                    </a:ext>
                  </a:extLst>
                </a:gridCol>
                <a:gridCol w="844011">
                  <a:extLst>
                    <a:ext uri="{9D8B030D-6E8A-4147-A177-3AD203B41FA5}">
                      <a16:colId xmlns:a16="http://schemas.microsoft.com/office/drawing/2014/main" val="264441758"/>
                    </a:ext>
                  </a:extLst>
                </a:gridCol>
                <a:gridCol w="844011">
                  <a:extLst>
                    <a:ext uri="{9D8B030D-6E8A-4147-A177-3AD203B41FA5}">
                      <a16:colId xmlns:a16="http://schemas.microsoft.com/office/drawing/2014/main" val="3662709603"/>
                    </a:ext>
                  </a:extLst>
                </a:gridCol>
                <a:gridCol w="844011">
                  <a:extLst>
                    <a:ext uri="{9D8B030D-6E8A-4147-A177-3AD203B41FA5}">
                      <a16:colId xmlns:a16="http://schemas.microsoft.com/office/drawing/2014/main" val="417102694"/>
                    </a:ext>
                  </a:extLst>
                </a:gridCol>
                <a:gridCol w="844011">
                  <a:extLst>
                    <a:ext uri="{9D8B030D-6E8A-4147-A177-3AD203B41FA5}">
                      <a16:colId xmlns:a16="http://schemas.microsoft.com/office/drawing/2014/main" val="2458466481"/>
                    </a:ext>
                  </a:extLst>
                </a:gridCol>
                <a:gridCol w="844011">
                  <a:extLst>
                    <a:ext uri="{9D8B030D-6E8A-4147-A177-3AD203B41FA5}">
                      <a16:colId xmlns:a16="http://schemas.microsoft.com/office/drawing/2014/main" val="2913165200"/>
                    </a:ext>
                  </a:extLst>
                </a:gridCol>
                <a:gridCol w="844011">
                  <a:extLst>
                    <a:ext uri="{9D8B030D-6E8A-4147-A177-3AD203B41FA5}">
                      <a16:colId xmlns:a16="http://schemas.microsoft.com/office/drawing/2014/main" val="2021815183"/>
                    </a:ext>
                  </a:extLst>
                </a:gridCol>
                <a:gridCol w="844011">
                  <a:extLst>
                    <a:ext uri="{9D8B030D-6E8A-4147-A177-3AD203B41FA5}">
                      <a16:colId xmlns:a16="http://schemas.microsoft.com/office/drawing/2014/main" val="1258107046"/>
                    </a:ext>
                  </a:extLst>
                </a:gridCol>
                <a:gridCol w="844011">
                  <a:extLst>
                    <a:ext uri="{9D8B030D-6E8A-4147-A177-3AD203B41FA5}">
                      <a16:colId xmlns:a16="http://schemas.microsoft.com/office/drawing/2014/main" val="2122233939"/>
                    </a:ext>
                  </a:extLst>
                </a:gridCol>
                <a:gridCol w="844011">
                  <a:extLst>
                    <a:ext uri="{9D8B030D-6E8A-4147-A177-3AD203B41FA5}">
                      <a16:colId xmlns:a16="http://schemas.microsoft.com/office/drawing/2014/main" val="1547122028"/>
                    </a:ext>
                  </a:extLst>
                </a:gridCol>
                <a:gridCol w="844011">
                  <a:extLst>
                    <a:ext uri="{9D8B030D-6E8A-4147-A177-3AD203B41FA5}">
                      <a16:colId xmlns:a16="http://schemas.microsoft.com/office/drawing/2014/main" val="402810595"/>
                    </a:ext>
                  </a:extLst>
                </a:gridCol>
                <a:gridCol w="836819">
                  <a:extLst>
                    <a:ext uri="{9D8B030D-6E8A-4147-A177-3AD203B41FA5}">
                      <a16:colId xmlns:a16="http://schemas.microsoft.com/office/drawing/2014/main" val="1577423074"/>
                    </a:ext>
                  </a:extLst>
                </a:gridCol>
              </a:tblGrid>
              <a:tr h="690311">
                <a:tc rowSpan="2">
                  <a:txBody>
                    <a:bodyPr/>
                    <a:lstStyle/>
                    <a:p>
                      <a:pPr algn="just">
                        <a:lnSpc>
                          <a:spcPct val="107000"/>
                        </a:lnSpc>
                        <a:spcAft>
                          <a:spcPts val="800"/>
                        </a:spcAft>
                      </a:pPr>
                      <a:endParaRPr lang="tr-TR" sz="1100" dirty="0">
                        <a:solidFill>
                          <a:srgbClr val="002060"/>
                        </a:solidFill>
                        <a:effectLst/>
                        <a:latin typeface="Times New Roman" panose="02020603050405020304" pitchFamily="18" charset="0"/>
                        <a:cs typeface="Times New Roman" panose="02020603050405020304" pitchFamily="18" charset="0"/>
                      </a:endParaRPr>
                    </a:p>
                    <a:p>
                      <a:pPr algn="just">
                        <a:lnSpc>
                          <a:spcPct val="107000"/>
                        </a:lnSpc>
                        <a:spcAft>
                          <a:spcPts val="800"/>
                        </a:spcAft>
                      </a:pPr>
                      <a:endParaRPr lang="tr-TR" sz="1100" dirty="0">
                        <a:solidFill>
                          <a:srgbClr val="002060"/>
                        </a:solidFill>
                        <a:effectLst/>
                        <a:latin typeface="Times New Roman" panose="02020603050405020304" pitchFamily="18" charset="0"/>
                        <a:cs typeface="Times New Roman" panose="02020603050405020304" pitchFamily="18" charset="0"/>
                      </a:endParaRPr>
                    </a:p>
                    <a:p>
                      <a:pPr algn="just">
                        <a:lnSpc>
                          <a:spcPct val="107000"/>
                        </a:lnSpc>
                        <a:spcAft>
                          <a:spcPts val="800"/>
                        </a:spcAft>
                      </a:pPr>
                      <a:endParaRPr lang="tr-TR" sz="1100" dirty="0">
                        <a:solidFill>
                          <a:srgbClr val="002060"/>
                        </a:solidFill>
                        <a:effectLst/>
                        <a:latin typeface="Times New Roman" panose="02020603050405020304" pitchFamily="18" charset="0"/>
                        <a:cs typeface="Times New Roman" panose="02020603050405020304" pitchFamily="18" charset="0"/>
                      </a:endParaRPr>
                    </a:p>
                    <a:p>
                      <a:pPr algn="just">
                        <a:lnSpc>
                          <a:spcPct val="107000"/>
                        </a:lnSpc>
                        <a:spcAft>
                          <a:spcPts val="800"/>
                        </a:spcAft>
                      </a:pPr>
                      <a:endParaRPr lang="tr-TR" sz="1100" dirty="0">
                        <a:solidFill>
                          <a:srgbClr val="002060"/>
                        </a:solidFill>
                        <a:effectLst/>
                        <a:latin typeface="Times New Roman" panose="02020603050405020304" pitchFamily="18" charset="0"/>
                        <a:cs typeface="Times New Roman" panose="02020603050405020304" pitchFamily="18" charset="0"/>
                      </a:endParaRPr>
                    </a:p>
                    <a:p>
                      <a:pPr algn="just">
                        <a:lnSpc>
                          <a:spcPct val="107000"/>
                        </a:lnSpc>
                        <a:spcAft>
                          <a:spcPts val="800"/>
                        </a:spcAft>
                      </a:pPr>
                      <a:endParaRPr lang="tr-TR" sz="1100" dirty="0">
                        <a:solidFill>
                          <a:srgbClr val="002060"/>
                        </a:solidFill>
                        <a:effectLst/>
                        <a:latin typeface="Times New Roman" panose="02020603050405020304" pitchFamily="18" charset="0"/>
                        <a:cs typeface="Times New Roman" panose="02020603050405020304" pitchFamily="18" charset="0"/>
                      </a:endParaRPr>
                    </a:p>
                    <a:p>
                      <a:pPr algn="just">
                        <a:lnSpc>
                          <a:spcPct val="107000"/>
                        </a:lnSpc>
                        <a:spcAft>
                          <a:spcPts val="800"/>
                        </a:spcAft>
                      </a:pPr>
                      <a:endParaRPr lang="tr-TR" sz="1100" dirty="0">
                        <a:solidFill>
                          <a:srgbClr val="002060"/>
                        </a:solidFill>
                        <a:effectLst/>
                        <a:latin typeface="Times New Roman" panose="02020603050405020304" pitchFamily="18" charset="0"/>
                        <a:cs typeface="Times New Roman" panose="02020603050405020304" pitchFamily="18" charset="0"/>
                      </a:endParaRPr>
                    </a:p>
                    <a:p>
                      <a:pPr algn="just">
                        <a:lnSpc>
                          <a:spcPct val="107000"/>
                        </a:lnSpc>
                        <a:spcAft>
                          <a:spcPts val="800"/>
                        </a:spcAft>
                      </a:pPr>
                      <a:r>
                        <a:rPr lang="tr-TR" sz="1100" dirty="0">
                          <a:solidFill>
                            <a:srgbClr val="002060"/>
                          </a:solidFill>
                          <a:effectLst/>
                          <a:latin typeface="Times New Roman" panose="02020603050405020304" pitchFamily="18" charset="0"/>
                          <a:cs typeface="Times New Roman" panose="02020603050405020304" pitchFamily="18" charset="0"/>
                        </a:rPr>
                        <a:t>YIL</a:t>
                      </a:r>
                      <a:endParaRPr lang="tr-TR" sz="1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6466" marR="66466" marT="0" marB="0"/>
                </a:tc>
                <a:tc gridSpan="2">
                  <a:txBody>
                    <a:bodyPr/>
                    <a:lstStyle/>
                    <a:p>
                      <a:pPr algn="just">
                        <a:lnSpc>
                          <a:spcPct val="107000"/>
                        </a:lnSpc>
                        <a:spcAft>
                          <a:spcPts val="800"/>
                        </a:spcAft>
                      </a:pPr>
                      <a:endParaRPr lang="tr-TR" sz="1100" dirty="0">
                        <a:solidFill>
                          <a:srgbClr val="002060"/>
                        </a:solidFill>
                        <a:effectLst/>
                        <a:latin typeface="Times New Roman" panose="02020603050405020304" pitchFamily="18" charset="0"/>
                        <a:cs typeface="Times New Roman" panose="02020603050405020304" pitchFamily="18" charset="0"/>
                      </a:endParaRPr>
                    </a:p>
                    <a:p>
                      <a:pPr algn="just">
                        <a:lnSpc>
                          <a:spcPct val="107000"/>
                        </a:lnSpc>
                        <a:spcAft>
                          <a:spcPts val="800"/>
                        </a:spcAft>
                      </a:pPr>
                      <a:r>
                        <a:rPr lang="tr-TR" sz="1100" dirty="0">
                          <a:solidFill>
                            <a:srgbClr val="002060"/>
                          </a:solidFill>
                          <a:effectLst/>
                          <a:latin typeface="Times New Roman" panose="02020603050405020304" pitchFamily="18" charset="0"/>
                          <a:cs typeface="Times New Roman" panose="02020603050405020304" pitchFamily="18" charset="0"/>
                        </a:rPr>
                        <a:t>Makale</a:t>
                      </a:r>
                      <a:endParaRPr lang="tr-TR" sz="1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6466" marR="66466" marT="0" marB="0"/>
                </a:tc>
                <a:tc hMerge="1">
                  <a:txBody>
                    <a:bodyPr/>
                    <a:lstStyle/>
                    <a:p>
                      <a:endParaRPr lang="tr-TR"/>
                    </a:p>
                  </a:txBody>
                  <a:tcPr/>
                </a:tc>
                <a:tc gridSpan="2">
                  <a:txBody>
                    <a:bodyPr/>
                    <a:lstStyle/>
                    <a:p>
                      <a:pPr algn="just">
                        <a:lnSpc>
                          <a:spcPct val="107000"/>
                        </a:lnSpc>
                        <a:spcAft>
                          <a:spcPts val="800"/>
                        </a:spcAft>
                      </a:pPr>
                      <a:r>
                        <a:rPr lang="tr-TR" sz="1100" dirty="0">
                          <a:solidFill>
                            <a:srgbClr val="002060"/>
                          </a:solidFill>
                          <a:effectLst/>
                          <a:latin typeface="Times New Roman" panose="02020603050405020304" pitchFamily="18" charset="0"/>
                          <a:cs typeface="Times New Roman" panose="02020603050405020304" pitchFamily="18" charset="0"/>
                        </a:rPr>
                        <a:t> </a:t>
                      </a:r>
                    </a:p>
                    <a:p>
                      <a:pPr algn="just">
                        <a:lnSpc>
                          <a:spcPct val="107000"/>
                        </a:lnSpc>
                        <a:spcAft>
                          <a:spcPts val="800"/>
                        </a:spcAft>
                      </a:pPr>
                      <a:r>
                        <a:rPr lang="tr-TR" sz="1100" dirty="0">
                          <a:solidFill>
                            <a:srgbClr val="002060"/>
                          </a:solidFill>
                          <a:effectLst/>
                          <a:latin typeface="Times New Roman" panose="02020603050405020304" pitchFamily="18" charset="0"/>
                          <a:cs typeface="Times New Roman" panose="02020603050405020304" pitchFamily="18" charset="0"/>
                        </a:rPr>
                        <a:t>Tam Metin Bildiri</a:t>
                      </a:r>
                      <a:endParaRPr lang="tr-TR" sz="1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6466" marR="66466" marT="0" marB="0"/>
                </a:tc>
                <a:tc hMerge="1">
                  <a:txBody>
                    <a:bodyPr/>
                    <a:lstStyle/>
                    <a:p>
                      <a:endParaRPr lang="tr-TR"/>
                    </a:p>
                  </a:txBody>
                  <a:tcPr/>
                </a:tc>
                <a:tc gridSpan="2">
                  <a:txBody>
                    <a:bodyPr/>
                    <a:lstStyle/>
                    <a:p>
                      <a:pPr algn="just">
                        <a:lnSpc>
                          <a:spcPct val="107000"/>
                        </a:lnSpc>
                        <a:spcAft>
                          <a:spcPts val="800"/>
                        </a:spcAft>
                      </a:pPr>
                      <a:r>
                        <a:rPr lang="tr-TR" sz="1100" dirty="0">
                          <a:solidFill>
                            <a:srgbClr val="002060"/>
                          </a:solidFill>
                          <a:effectLst/>
                          <a:latin typeface="Times New Roman" panose="02020603050405020304" pitchFamily="18" charset="0"/>
                          <a:cs typeface="Times New Roman" panose="02020603050405020304" pitchFamily="18" charset="0"/>
                        </a:rPr>
                        <a:t> </a:t>
                      </a:r>
                    </a:p>
                    <a:p>
                      <a:pPr algn="just">
                        <a:lnSpc>
                          <a:spcPct val="107000"/>
                        </a:lnSpc>
                        <a:spcAft>
                          <a:spcPts val="800"/>
                        </a:spcAft>
                      </a:pPr>
                      <a:r>
                        <a:rPr lang="tr-TR" sz="1100" dirty="0">
                          <a:solidFill>
                            <a:srgbClr val="002060"/>
                          </a:solidFill>
                          <a:effectLst/>
                          <a:latin typeface="Times New Roman" panose="02020603050405020304" pitchFamily="18" charset="0"/>
                          <a:cs typeface="Times New Roman" panose="02020603050405020304" pitchFamily="18" charset="0"/>
                        </a:rPr>
                        <a:t>Özet Bildiri</a:t>
                      </a:r>
                      <a:endParaRPr lang="tr-TR" sz="1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6466" marR="66466" marT="0" marB="0"/>
                </a:tc>
                <a:tc hMerge="1">
                  <a:txBody>
                    <a:bodyPr/>
                    <a:lstStyle/>
                    <a:p>
                      <a:endParaRPr lang="tr-TR"/>
                    </a:p>
                  </a:txBody>
                  <a:tcPr/>
                </a:tc>
                <a:tc gridSpan="2">
                  <a:txBody>
                    <a:bodyPr/>
                    <a:lstStyle/>
                    <a:p>
                      <a:pPr algn="just">
                        <a:lnSpc>
                          <a:spcPct val="107000"/>
                        </a:lnSpc>
                        <a:spcAft>
                          <a:spcPts val="800"/>
                        </a:spcAft>
                      </a:pPr>
                      <a:endParaRPr lang="tr-TR" sz="1100" dirty="0">
                        <a:solidFill>
                          <a:srgbClr val="002060"/>
                        </a:solidFill>
                        <a:effectLst/>
                        <a:latin typeface="Times New Roman" panose="02020603050405020304" pitchFamily="18" charset="0"/>
                        <a:cs typeface="Times New Roman" panose="02020603050405020304" pitchFamily="18" charset="0"/>
                      </a:endParaRPr>
                    </a:p>
                    <a:p>
                      <a:pPr algn="just">
                        <a:lnSpc>
                          <a:spcPct val="107000"/>
                        </a:lnSpc>
                        <a:spcAft>
                          <a:spcPts val="800"/>
                        </a:spcAft>
                      </a:pPr>
                      <a:r>
                        <a:rPr lang="tr-TR" sz="1100" dirty="0">
                          <a:solidFill>
                            <a:srgbClr val="002060"/>
                          </a:solidFill>
                          <a:effectLst/>
                          <a:latin typeface="Times New Roman" panose="02020603050405020304" pitchFamily="18" charset="0"/>
                          <a:cs typeface="Times New Roman" panose="02020603050405020304" pitchFamily="18" charset="0"/>
                        </a:rPr>
                        <a:t>Kitap</a:t>
                      </a:r>
                      <a:endParaRPr lang="tr-TR" sz="1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6466" marR="66466" marT="0" marB="0"/>
                </a:tc>
                <a:tc hMerge="1">
                  <a:txBody>
                    <a:bodyPr/>
                    <a:lstStyle/>
                    <a:p>
                      <a:endParaRPr lang="tr-TR"/>
                    </a:p>
                  </a:txBody>
                  <a:tcPr/>
                </a:tc>
                <a:tc gridSpan="2">
                  <a:txBody>
                    <a:bodyPr/>
                    <a:lstStyle/>
                    <a:p>
                      <a:pPr algn="just">
                        <a:lnSpc>
                          <a:spcPct val="107000"/>
                        </a:lnSpc>
                        <a:spcAft>
                          <a:spcPts val="800"/>
                        </a:spcAft>
                      </a:pPr>
                      <a:endParaRPr lang="tr-TR" sz="1100" dirty="0">
                        <a:solidFill>
                          <a:srgbClr val="002060"/>
                        </a:solidFill>
                        <a:effectLst/>
                        <a:latin typeface="Times New Roman" panose="02020603050405020304" pitchFamily="18" charset="0"/>
                        <a:cs typeface="Times New Roman" panose="02020603050405020304" pitchFamily="18" charset="0"/>
                      </a:endParaRPr>
                    </a:p>
                    <a:p>
                      <a:pPr algn="just">
                        <a:lnSpc>
                          <a:spcPct val="107000"/>
                        </a:lnSpc>
                        <a:spcAft>
                          <a:spcPts val="800"/>
                        </a:spcAft>
                      </a:pPr>
                      <a:r>
                        <a:rPr lang="tr-TR" sz="1100" dirty="0">
                          <a:solidFill>
                            <a:srgbClr val="002060"/>
                          </a:solidFill>
                          <a:effectLst/>
                          <a:latin typeface="Times New Roman" panose="02020603050405020304" pitchFamily="18" charset="0"/>
                          <a:cs typeface="Times New Roman" panose="02020603050405020304" pitchFamily="18" charset="0"/>
                        </a:rPr>
                        <a:t>Kitap Bölümü</a:t>
                      </a:r>
                      <a:endParaRPr lang="tr-TR" sz="1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6466" marR="66466" marT="0" marB="0"/>
                </a:tc>
                <a:tc hMerge="1">
                  <a:txBody>
                    <a:bodyPr/>
                    <a:lstStyle/>
                    <a:p>
                      <a:endParaRPr lang="tr-TR"/>
                    </a:p>
                  </a:txBody>
                  <a:tcPr/>
                </a:tc>
                <a:tc rowSpan="2">
                  <a:txBody>
                    <a:bodyPr/>
                    <a:lstStyle/>
                    <a:p>
                      <a:pPr marL="71755" marR="71755" algn="just">
                        <a:lnSpc>
                          <a:spcPct val="107000"/>
                        </a:lnSpc>
                        <a:spcAft>
                          <a:spcPts val="800"/>
                        </a:spcAft>
                      </a:pPr>
                      <a:r>
                        <a:rPr lang="tr-TR" sz="1100" i="1" dirty="0">
                          <a:solidFill>
                            <a:srgbClr val="002060"/>
                          </a:solidFill>
                          <a:effectLst/>
                          <a:latin typeface="Times New Roman" panose="02020603050405020304" pitchFamily="18" charset="0"/>
                          <a:cs typeface="Times New Roman" panose="02020603050405020304" pitchFamily="18" charset="0"/>
                        </a:rPr>
                        <a:t>Toplam Yayın</a:t>
                      </a:r>
                      <a:endParaRPr lang="tr-TR" sz="1100" i="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6466" marR="66466" marT="0" marB="0" vert="vert270"/>
                </a:tc>
                <a:tc rowSpan="2">
                  <a:txBody>
                    <a:bodyPr/>
                    <a:lstStyle/>
                    <a:p>
                      <a:pPr marL="71755" marR="71755" algn="just">
                        <a:lnSpc>
                          <a:spcPct val="107000"/>
                        </a:lnSpc>
                        <a:spcAft>
                          <a:spcPts val="800"/>
                        </a:spcAft>
                      </a:pPr>
                      <a:r>
                        <a:rPr lang="tr-TR" sz="1100" i="1">
                          <a:solidFill>
                            <a:srgbClr val="002060"/>
                          </a:solidFill>
                          <a:effectLst/>
                          <a:latin typeface="Times New Roman" panose="02020603050405020304" pitchFamily="18" charset="0"/>
                          <a:cs typeface="Times New Roman" panose="02020603050405020304" pitchFamily="18" charset="0"/>
                        </a:rPr>
                        <a:t>Öğretim Elemanı Sayısı</a:t>
                      </a:r>
                      <a:endParaRPr lang="tr-TR" sz="1100" i="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6466" marR="66466" marT="0" marB="0" vert="vert270"/>
                </a:tc>
                <a:tc rowSpan="2">
                  <a:txBody>
                    <a:bodyPr/>
                    <a:lstStyle/>
                    <a:p>
                      <a:pPr marL="71755" marR="71755" algn="just">
                        <a:lnSpc>
                          <a:spcPct val="107000"/>
                        </a:lnSpc>
                        <a:spcAft>
                          <a:spcPts val="800"/>
                        </a:spcAft>
                      </a:pPr>
                      <a:r>
                        <a:rPr lang="tr-TR" sz="1100" i="1">
                          <a:solidFill>
                            <a:srgbClr val="002060"/>
                          </a:solidFill>
                          <a:effectLst/>
                          <a:latin typeface="Times New Roman" panose="02020603050405020304" pitchFamily="18" charset="0"/>
                          <a:cs typeface="Times New Roman" panose="02020603050405020304" pitchFamily="18" charset="0"/>
                        </a:rPr>
                        <a:t>Öğretim Elemanı Başına Düşen Yayın</a:t>
                      </a:r>
                      <a:endParaRPr lang="tr-TR" sz="1100" i="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6466" marR="66466" marT="0" marB="0" vert="vert270"/>
                </a:tc>
                <a:extLst>
                  <a:ext uri="{0D108BD9-81ED-4DB2-BD59-A6C34878D82A}">
                    <a16:rowId xmlns:a16="http://schemas.microsoft.com/office/drawing/2014/main" val="929587918"/>
                  </a:ext>
                </a:extLst>
              </a:tr>
              <a:tr h="1357789">
                <a:tc vMerge="1">
                  <a:txBody>
                    <a:bodyPr/>
                    <a:lstStyle/>
                    <a:p>
                      <a:endParaRPr lang="tr-TR"/>
                    </a:p>
                  </a:txBody>
                  <a:tcPr/>
                </a:tc>
                <a:tc>
                  <a:txBody>
                    <a:bodyPr/>
                    <a:lstStyle/>
                    <a:p>
                      <a:pPr marL="71755" marR="71755" algn="just">
                        <a:lnSpc>
                          <a:spcPct val="107000"/>
                        </a:lnSpc>
                        <a:spcAft>
                          <a:spcPts val="800"/>
                        </a:spcAft>
                      </a:pPr>
                      <a:r>
                        <a:rPr lang="tr-TR" sz="1100" i="1" dirty="0">
                          <a:solidFill>
                            <a:srgbClr val="002060"/>
                          </a:solidFill>
                          <a:effectLst/>
                          <a:latin typeface="Times New Roman" panose="02020603050405020304" pitchFamily="18" charset="0"/>
                          <a:cs typeface="Times New Roman" panose="02020603050405020304" pitchFamily="18" charset="0"/>
                        </a:rPr>
                        <a:t>Uluslararası</a:t>
                      </a:r>
                      <a:endParaRPr lang="tr-TR" sz="1100" i="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6466" marR="66466" marT="0" marB="0" vert="vert270"/>
                </a:tc>
                <a:tc>
                  <a:txBody>
                    <a:bodyPr/>
                    <a:lstStyle/>
                    <a:p>
                      <a:pPr marL="71755" marR="71755" algn="just">
                        <a:lnSpc>
                          <a:spcPct val="107000"/>
                        </a:lnSpc>
                        <a:spcAft>
                          <a:spcPts val="800"/>
                        </a:spcAft>
                      </a:pPr>
                      <a:r>
                        <a:rPr lang="tr-TR" sz="1100" i="1" dirty="0">
                          <a:solidFill>
                            <a:srgbClr val="002060"/>
                          </a:solidFill>
                          <a:effectLst/>
                          <a:latin typeface="Times New Roman" panose="02020603050405020304" pitchFamily="18" charset="0"/>
                          <a:cs typeface="Times New Roman" panose="02020603050405020304" pitchFamily="18" charset="0"/>
                        </a:rPr>
                        <a:t>Ulusal</a:t>
                      </a:r>
                      <a:endParaRPr lang="tr-TR" sz="1100" i="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6466" marR="66466" marT="0" marB="0" vert="vert270"/>
                </a:tc>
                <a:tc>
                  <a:txBody>
                    <a:bodyPr/>
                    <a:lstStyle/>
                    <a:p>
                      <a:pPr marL="71755" marR="71755" algn="just">
                        <a:lnSpc>
                          <a:spcPct val="107000"/>
                        </a:lnSpc>
                        <a:spcAft>
                          <a:spcPts val="800"/>
                        </a:spcAft>
                      </a:pPr>
                      <a:r>
                        <a:rPr lang="tr-TR" sz="1100" i="1" dirty="0">
                          <a:solidFill>
                            <a:srgbClr val="002060"/>
                          </a:solidFill>
                          <a:effectLst/>
                          <a:latin typeface="Times New Roman" panose="02020603050405020304" pitchFamily="18" charset="0"/>
                          <a:cs typeface="Times New Roman" panose="02020603050405020304" pitchFamily="18" charset="0"/>
                        </a:rPr>
                        <a:t>Uluslararası</a:t>
                      </a:r>
                      <a:endParaRPr lang="tr-TR" sz="1100" i="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6466" marR="66466" marT="0" marB="0" vert="vert270"/>
                </a:tc>
                <a:tc>
                  <a:txBody>
                    <a:bodyPr/>
                    <a:lstStyle/>
                    <a:p>
                      <a:pPr marL="71755" marR="71755" algn="just">
                        <a:lnSpc>
                          <a:spcPct val="107000"/>
                        </a:lnSpc>
                        <a:spcAft>
                          <a:spcPts val="800"/>
                        </a:spcAft>
                      </a:pPr>
                      <a:r>
                        <a:rPr lang="tr-TR" sz="1100" i="1" dirty="0">
                          <a:solidFill>
                            <a:srgbClr val="002060"/>
                          </a:solidFill>
                          <a:effectLst/>
                          <a:latin typeface="Times New Roman" panose="02020603050405020304" pitchFamily="18" charset="0"/>
                          <a:cs typeface="Times New Roman" panose="02020603050405020304" pitchFamily="18" charset="0"/>
                        </a:rPr>
                        <a:t>Ulusal</a:t>
                      </a:r>
                      <a:endParaRPr lang="tr-TR" sz="1100" i="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6466" marR="66466" marT="0" marB="0" vert="vert270"/>
                </a:tc>
                <a:tc>
                  <a:txBody>
                    <a:bodyPr/>
                    <a:lstStyle/>
                    <a:p>
                      <a:pPr marL="71755" marR="71755" algn="just">
                        <a:lnSpc>
                          <a:spcPct val="107000"/>
                        </a:lnSpc>
                        <a:spcAft>
                          <a:spcPts val="800"/>
                        </a:spcAft>
                      </a:pPr>
                      <a:r>
                        <a:rPr lang="tr-TR" sz="1100" i="1" dirty="0">
                          <a:solidFill>
                            <a:srgbClr val="002060"/>
                          </a:solidFill>
                          <a:effectLst/>
                          <a:latin typeface="Times New Roman" panose="02020603050405020304" pitchFamily="18" charset="0"/>
                          <a:cs typeface="Times New Roman" panose="02020603050405020304" pitchFamily="18" charset="0"/>
                        </a:rPr>
                        <a:t>Uluslararası</a:t>
                      </a:r>
                      <a:endParaRPr lang="tr-TR" sz="1100" i="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6466" marR="66466" marT="0" marB="0" vert="vert270"/>
                </a:tc>
                <a:tc>
                  <a:txBody>
                    <a:bodyPr/>
                    <a:lstStyle/>
                    <a:p>
                      <a:pPr marL="71755" marR="71755" algn="just">
                        <a:lnSpc>
                          <a:spcPct val="107000"/>
                        </a:lnSpc>
                        <a:spcAft>
                          <a:spcPts val="800"/>
                        </a:spcAft>
                      </a:pPr>
                      <a:r>
                        <a:rPr lang="tr-TR" sz="1100" i="1" dirty="0">
                          <a:solidFill>
                            <a:srgbClr val="002060"/>
                          </a:solidFill>
                          <a:effectLst/>
                          <a:latin typeface="Times New Roman" panose="02020603050405020304" pitchFamily="18" charset="0"/>
                          <a:cs typeface="Times New Roman" panose="02020603050405020304" pitchFamily="18" charset="0"/>
                        </a:rPr>
                        <a:t>Ulusal</a:t>
                      </a:r>
                      <a:endParaRPr lang="tr-TR" sz="1100" i="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6466" marR="66466" marT="0" marB="0" vert="vert270"/>
                </a:tc>
                <a:tc>
                  <a:txBody>
                    <a:bodyPr/>
                    <a:lstStyle/>
                    <a:p>
                      <a:pPr marL="71755" marR="71755" algn="just">
                        <a:lnSpc>
                          <a:spcPct val="107000"/>
                        </a:lnSpc>
                        <a:spcAft>
                          <a:spcPts val="800"/>
                        </a:spcAft>
                      </a:pPr>
                      <a:r>
                        <a:rPr lang="tr-TR" sz="1100" i="1" dirty="0">
                          <a:solidFill>
                            <a:srgbClr val="002060"/>
                          </a:solidFill>
                          <a:effectLst/>
                          <a:latin typeface="Times New Roman" panose="02020603050405020304" pitchFamily="18" charset="0"/>
                          <a:cs typeface="Times New Roman" panose="02020603050405020304" pitchFamily="18" charset="0"/>
                        </a:rPr>
                        <a:t>Uluslararası</a:t>
                      </a:r>
                      <a:endParaRPr lang="tr-TR" sz="1100" i="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6466" marR="66466" marT="0" marB="0" vert="vert270"/>
                </a:tc>
                <a:tc>
                  <a:txBody>
                    <a:bodyPr/>
                    <a:lstStyle/>
                    <a:p>
                      <a:pPr marL="71755" marR="71755" algn="just">
                        <a:lnSpc>
                          <a:spcPct val="107000"/>
                        </a:lnSpc>
                        <a:spcAft>
                          <a:spcPts val="800"/>
                        </a:spcAft>
                      </a:pPr>
                      <a:r>
                        <a:rPr lang="tr-TR" sz="1100" i="1" dirty="0">
                          <a:solidFill>
                            <a:srgbClr val="002060"/>
                          </a:solidFill>
                          <a:effectLst/>
                          <a:latin typeface="Times New Roman" panose="02020603050405020304" pitchFamily="18" charset="0"/>
                          <a:cs typeface="Times New Roman" panose="02020603050405020304" pitchFamily="18" charset="0"/>
                        </a:rPr>
                        <a:t>Ulusal</a:t>
                      </a:r>
                      <a:endParaRPr lang="tr-TR" sz="1100" i="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6466" marR="66466" marT="0" marB="0" vert="vert270"/>
                </a:tc>
                <a:tc>
                  <a:txBody>
                    <a:bodyPr/>
                    <a:lstStyle/>
                    <a:p>
                      <a:pPr marL="71755" marR="71755" algn="just">
                        <a:lnSpc>
                          <a:spcPct val="107000"/>
                        </a:lnSpc>
                        <a:spcAft>
                          <a:spcPts val="800"/>
                        </a:spcAft>
                      </a:pPr>
                      <a:r>
                        <a:rPr lang="tr-TR" sz="1100" i="1" dirty="0">
                          <a:solidFill>
                            <a:srgbClr val="002060"/>
                          </a:solidFill>
                          <a:effectLst/>
                          <a:latin typeface="Times New Roman" panose="02020603050405020304" pitchFamily="18" charset="0"/>
                          <a:cs typeface="Times New Roman" panose="02020603050405020304" pitchFamily="18" charset="0"/>
                        </a:rPr>
                        <a:t>Uluslararası</a:t>
                      </a:r>
                      <a:endParaRPr lang="tr-TR" sz="1100" i="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6466" marR="66466" marT="0" marB="0" vert="vert270"/>
                </a:tc>
                <a:tc>
                  <a:txBody>
                    <a:bodyPr/>
                    <a:lstStyle/>
                    <a:p>
                      <a:pPr marL="71755" marR="71755" algn="just">
                        <a:lnSpc>
                          <a:spcPct val="107000"/>
                        </a:lnSpc>
                        <a:spcAft>
                          <a:spcPts val="800"/>
                        </a:spcAft>
                      </a:pPr>
                      <a:r>
                        <a:rPr lang="tr-TR" sz="1100" i="1" dirty="0">
                          <a:solidFill>
                            <a:srgbClr val="002060"/>
                          </a:solidFill>
                          <a:effectLst/>
                          <a:latin typeface="Times New Roman" panose="02020603050405020304" pitchFamily="18" charset="0"/>
                          <a:cs typeface="Times New Roman" panose="02020603050405020304" pitchFamily="18" charset="0"/>
                        </a:rPr>
                        <a:t>Ulusal</a:t>
                      </a:r>
                      <a:endParaRPr lang="tr-TR" sz="1100" i="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6466" marR="66466" marT="0" marB="0" vert="vert270"/>
                </a:tc>
                <a:tc vMerge="1">
                  <a:txBody>
                    <a:bodyPr/>
                    <a:lstStyle/>
                    <a:p>
                      <a:endParaRPr lang="tr-TR"/>
                    </a:p>
                  </a:txBody>
                  <a:tcPr/>
                </a:tc>
                <a:tc vMerge="1">
                  <a:txBody>
                    <a:bodyPr/>
                    <a:lstStyle/>
                    <a:p>
                      <a:endParaRPr lang="tr-TR"/>
                    </a:p>
                  </a:txBody>
                  <a:tcPr/>
                </a:tc>
                <a:tc vMerge="1">
                  <a:txBody>
                    <a:bodyPr/>
                    <a:lstStyle/>
                    <a:p>
                      <a:endParaRPr lang="tr-TR"/>
                    </a:p>
                  </a:txBody>
                  <a:tcPr/>
                </a:tc>
                <a:extLst>
                  <a:ext uri="{0D108BD9-81ED-4DB2-BD59-A6C34878D82A}">
                    <a16:rowId xmlns:a16="http://schemas.microsoft.com/office/drawing/2014/main" val="1479538119"/>
                  </a:ext>
                </a:extLst>
              </a:tr>
              <a:tr h="383110">
                <a:tc>
                  <a:txBody>
                    <a:bodyPr/>
                    <a:lstStyle/>
                    <a:p>
                      <a:pPr algn="just">
                        <a:lnSpc>
                          <a:spcPct val="107000"/>
                        </a:lnSpc>
                        <a:spcAft>
                          <a:spcPts val="800"/>
                        </a:spcAft>
                      </a:pPr>
                      <a:r>
                        <a:rPr lang="tr-TR" sz="1100" b="1" dirty="0">
                          <a:solidFill>
                            <a:srgbClr val="002060"/>
                          </a:solidFill>
                          <a:effectLst/>
                          <a:latin typeface="Times New Roman" panose="02020603050405020304" pitchFamily="18" charset="0"/>
                          <a:cs typeface="Times New Roman" panose="02020603050405020304" pitchFamily="18" charset="0"/>
                        </a:rPr>
                        <a:t>2021</a:t>
                      </a:r>
                      <a:endParaRPr lang="tr-TR"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6466" marR="66466" marT="0" marB="0"/>
                </a:tc>
                <a:tc>
                  <a:txBody>
                    <a:bodyPr/>
                    <a:lstStyle/>
                    <a:p>
                      <a:pPr algn="just">
                        <a:lnSpc>
                          <a:spcPct val="107000"/>
                        </a:lnSpc>
                        <a:spcAft>
                          <a:spcPts val="800"/>
                        </a:spcAft>
                      </a:pPr>
                      <a:r>
                        <a:rPr lang="tr-TR"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3</a:t>
                      </a:r>
                    </a:p>
                  </a:txBody>
                  <a:tcPr marL="66466" marR="66466" marT="0" marB="0"/>
                </a:tc>
                <a:tc>
                  <a:txBody>
                    <a:bodyPr/>
                    <a:lstStyle/>
                    <a:p>
                      <a:pPr algn="just">
                        <a:lnSpc>
                          <a:spcPct val="107000"/>
                        </a:lnSpc>
                        <a:spcAft>
                          <a:spcPts val="800"/>
                        </a:spcAft>
                      </a:pPr>
                      <a:r>
                        <a:rPr lang="tr-TR"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2</a:t>
                      </a:r>
                    </a:p>
                  </a:txBody>
                  <a:tcPr marL="66466" marR="66466" marT="0" marB="0"/>
                </a:tc>
                <a:tc>
                  <a:txBody>
                    <a:bodyPr/>
                    <a:lstStyle/>
                    <a:p>
                      <a:pPr algn="just">
                        <a:lnSpc>
                          <a:spcPct val="107000"/>
                        </a:lnSpc>
                        <a:spcAft>
                          <a:spcPts val="800"/>
                        </a:spcAft>
                      </a:pPr>
                      <a:r>
                        <a:rPr lang="tr-TR" sz="1100" b="1" dirty="0">
                          <a:solidFill>
                            <a:srgbClr val="002060"/>
                          </a:solidFill>
                          <a:effectLst/>
                          <a:latin typeface="Times New Roman" panose="02020603050405020304" pitchFamily="18" charset="0"/>
                          <a:cs typeface="Times New Roman" panose="02020603050405020304" pitchFamily="18" charset="0"/>
                        </a:rPr>
                        <a:t>-</a:t>
                      </a:r>
                      <a:endParaRPr lang="tr-TR"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6466" marR="66466" marT="0" marB="0"/>
                </a:tc>
                <a:tc>
                  <a:txBody>
                    <a:bodyPr/>
                    <a:lstStyle/>
                    <a:p>
                      <a:pPr algn="just">
                        <a:lnSpc>
                          <a:spcPct val="107000"/>
                        </a:lnSpc>
                        <a:spcAft>
                          <a:spcPts val="800"/>
                        </a:spcAft>
                      </a:pPr>
                      <a:r>
                        <a:rPr lang="tr-TR" sz="1100" b="1" dirty="0">
                          <a:solidFill>
                            <a:srgbClr val="002060"/>
                          </a:solidFill>
                          <a:effectLst/>
                          <a:latin typeface="Times New Roman" panose="02020603050405020304" pitchFamily="18" charset="0"/>
                          <a:cs typeface="Times New Roman" panose="02020603050405020304" pitchFamily="18" charset="0"/>
                        </a:rPr>
                        <a:t>-</a:t>
                      </a:r>
                      <a:endParaRPr lang="tr-TR"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6466" marR="66466" marT="0" marB="0"/>
                </a:tc>
                <a:tc>
                  <a:txBody>
                    <a:bodyPr/>
                    <a:lstStyle/>
                    <a:p>
                      <a:pPr algn="just">
                        <a:lnSpc>
                          <a:spcPct val="107000"/>
                        </a:lnSpc>
                        <a:spcAft>
                          <a:spcPts val="800"/>
                        </a:spcAft>
                      </a:pPr>
                      <a:r>
                        <a:rPr lang="tr-TR" sz="1100" b="1" dirty="0">
                          <a:solidFill>
                            <a:srgbClr val="002060"/>
                          </a:solidFill>
                          <a:effectLst/>
                          <a:latin typeface="Times New Roman" panose="02020603050405020304" pitchFamily="18" charset="0"/>
                          <a:cs typeface="Times New Roman" panose="02020603050405020304" pitchFamily="18" charset="0"/>
                        </a:rPr>
                        <a:t>-</a:t>
                      </a:r>
                      <a:endParaRPr lang="tr-TR"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6466" marR="66466" marT="0" marB="0"/>
                </a:tc>
                <a:tc>
                  <a:txBody>
                    <a:bodyPr/>
                    <a:lstStyle/>
                    <a:p>
                      <a:pPr algn="just">
                        <a:lnSpc>
                          <a:spcPct val="107000"/>
                        </a:lnSpc>
                        <a:spcAft>
                          <a:spcPts val="800"/>
                        </a:spcAft>
                      </a:pPr>
                      <a:r>
                        <a:rPr lang="tr-TR" sz="1100" b="1" dirty="0">
                          <a:solidFill>
                            <a:srgbClr val="002060"/>
                          </a:solidFill>
                          <a:effectLst/>
                          <a:latin typeface="Times New Roman" panose="02020603050405020304" pitchFamily="18" charset="0"/>
                          <a:cs typeface="Times New Roman" panose="02020603050405020304" pitchFamily="18" charset="0"/>
                        </a:rPr>
                        <a:t>-</a:t>
                      </a:r>
                      <a:endParaRPr lang="tr-TR"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6466" marR="66466" marT="0" marB="0"/>
                </a:tc>
                <a:tc>
                  <a:txBody>
                    <a:bodyPr/>
                    <a:lstStyle/>
                    <a:p>
                      <a:pPr algn="just">
                        <a:lnSpc>
                          <a:spcPct val="107000"/>
                        </a:lnSpc>
                        <a:spcAft>
                          <a:spcPts val="800"/>
                        </a:spcAft>
                      </a:pPr>
                      <a:r>
                        <a:rPr lang="tr-TR" sz="1100" b="1" dirty="0">
                          <a:solidFill>
                            <a:srgbClr val="002060"/>
                          </a:solidFill>
                          <a:effectLst/>
                          <a:latin typeface="Times New Roman" panose="02020603050405020304" pitchFamily="18" charset="0"/>
                          <a:cs typeface="Times New Roman" panose="02020603050405020304" pitchFamily="18" charset="0"/>
                        </a:rPr>
                        <a:t>1</a:t>
                      </a:r>
                      <a:endParaRPr lang="tr-TR"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6466" marR="66466" marT="0" marB="0"/>
                </a:tc>
                <a:tc>
                  <a:txBody>
                    <a:bodyPr/>
                    <a:lstStyle/>
                    <a:p>
                      <a:pPr algn="just">
                        <a:lnSpc>
                          <a:spcPct val="107000"/>
                        </a:lnSpc>
                        <a:spcAft>
                          <a:spcPts val="800"/>
                        </a:spcAft>
                      </a:pPr>
                      <a:r>
                        <a:rPr lang="tr-TR" sz="1100" b="1" dirty="0">
                          <a:solidFill>
                            <a:srgbClr val="002060"/>
                          </a:solidFill>
                          <a:effectLst/>
                          <a:latin typeface="Times New Roman" panose="02020603050405020304" pitchFamily="18" charset="0"/>
                          <a:cs typeface="Times New Roman" panose="02020603050405020304" pitchFamily="18" charset="0"/>
                        </a:rPr>
                        <a:t>-</a:t>
                      </a:r>
                      <a:endParaRPr lang="tr-TR"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6466" marR="66466" marT="0" marB="0"/>
                </a:tc>
                <a:tc>
                  <a:txBody>
                    <a:bodyPr/>
                    <a:lstStyle/>
                    <a:p>
                      <a:pPr algn="just">
                        <a:lnSpc>
                          <a:spcPct val="107000"/>
                        </a:lnSpc>
                        <a:spcAft>
                          <a:spcPts val="800"/>
                        </a:spcAft>
                      </a:pPr>
                      <a:r>
                        <a:rPr lang="tr-TR" sz="1100" b="1" dirty="0">
                          <a:solidFill>
                            <a:srgbClr val="002060"/>
                          </a:solidFill>
                          <a:effectLst/>
                          <a:latin typeface="Times New Roman" panose="02020603050405020304" pitchFamily="18" charset="0"/>
                          <a:cs typeface="Times New Roman" panose="02020603050405020304" pitchFamily="18" charset="0"/>
                        </a:rPr>
                        <a:t>3</a:t>
                      </a:r>
                      <a:endParaRPr lang="tr-TR"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6466" marR="66466" marT="0" marB="0"/>
                </a:tc>
                <a:tc>
                  <a:txBody>
                    <a:bodyPr/>
                    <a:lstStyle/>
                    <a:p>
                      <a:pPr algn="just">
                        <a:lnSpc>
                          <a:spcPct val="107000"/>
                        </a:lnSpc>
                        <a:spcAft>
                          <a:spcPts val="800"/>
                        </a:spcAft>
                      </a:pPr>
                      <a:r>
                        <a:rPr lang="tr-TR" sz="1100" b="1" dirty="0">
                          <a:solidFill>
                            <a:srgbClr val="002060"/>
                          </a:solidFill>
                          <a:effectLst/>
                          <a:latin typeface="Times New Roman" panose="02020603050405020304" pitchFamily="18" charset="0"/>
                          <a:cs typeface="Times New Roman" panose="02020603050405020304" pitchFamily="18" charset="0"/>
                        </a:rPr>
                        <a:t>-</a:t>
                      </a:r>
                      <a:endParaRPr lang="tr-TR"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6466" marR="66466" marT="0" marB="0"/>
                </a:tc>
                <a:tc>
                  <a:txBody>
                    <a:bodyPr/>
                    <a:lstStyle/>
                    <a:p>
                      <a:pPr algn="just">
                        <a:lnSpc>
                          <a:spcPct val="107000"/>
                        </a:lnSpc>
                        <a:spcAft>
                          <a:spcPts val="800"/>
                        </a:spcAft>
                      </a:pPr>
                      <a:r>
                        <a:rPr lang="tr-TR" sz="1100" b="1" dirty="0">
                          <a:solidFill>
                            <a:srgbClr val="002060"/>
                          </a:solidFill>
                          <a:effectLst/>
                          <a:latin typeface="Times New Roman" panose="02020603050405020304" pitchFamily="18" charset="0"/>
                          <a:cs typeface="Times New Roman" panose="02020603050405020304" pitchFamily="18" charset="0"/>
                        </a:rPr>
                        <a:t>9</a:t>
                      </a:r>
                      <a:endParaRPr lang="tr-TR"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6466" marR="66466" marT="0" marB="0"/>
                </a:tc>
                <a:tc>
                  <a:txBody>
                    <a:bodyPr/>
                    <a:lstStyle/>
                    <a:p>
                      <a:pPr algn="just">
                        <a:lnSpc>
                          <a:spcPct val="107000"/>
                        </a:lnSpc>
                        <a:spcAft>
                          <a:spcPts val="800"/>
                        </a:spcAft>
                      </a:pPr>
                      <a:r>
                        <a:rPr lang="tr-TR" sz="1100" b="1" dirty="0">
                          <a:solidFill>
                            <a:srgbClr val="002060"/>
                          </a:solidFill>
                          <a:effectLst/>
                          <a:latin typeface="Times New Roman" panose="02020603050405020304" pitchFamily="18" charset="0"/>
                          <a:cs typeface="Times New Roman" panose="02020603050405020304" pitchFamily="18" charset="0"/>
                        </a:rPr>
                        <a:t>4</a:t>
                      </a:r>
                      <a:endParaRPr lang="tr-TR"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6466" marR="66466" marT="0" marB="0"/>
                </a:tc>
                <a:tc>
                  <a:txBody>
                    <a:bodyPr/>
                    <a:lstStyle/>
                    <a:p>
                      <a:pPr algn="just">
                        <a:lnSpc>
                          <a:spcPct val="107000"/>
                        </a:lnSpc>
                        <a:spcAft>
                          <a:spcPts val="800"/>
                        </a:spcAft>
                      </a:pPr>
                      <a:r>
                        <a:rPr lang="tr-TR" sz="1100" b="1" dirty="0">
                          <a:solidFill>
                            <a:srgbClr val="002060"/>
                          </a:solidFill>
                          <a:effectLst/>
                          <a:latin typeface="Times New Roman" panose="02020603050405020304" pitchFamily="18" charset="0"/>
                          <a:cs typeface="Times New Roman" panose="02020603050405020304" pitchFamily="18" charset="0"/>
                        </a:rPr>
                        <a:t>2.25</a:t>
                      </a:r>
                      <a:endParaRPr lang="tr-TR"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6466" marR="66466" marT="0" marB="0"/>
                </a:tc>
                <a:extLst>
                  <a:ext uri="{0D108BD9-81ED-4DB2-BD59-A6C34878D82A}">
                    <a16:rowId xmlns:a16="http://schemas.microsoft.com/office/drawing/2014/main" val="4257705657"/>
                  </a:ext>
                </a:extLst>
              </a:tr>
              <a:tr h="383110">
                <a:tc>
                  <a:txBody>
                    <a:bodyPr/>
                    <a:lstStyle/>
                    <a:p>
                      <a:pPr algn="just">
                        <a:lnSpc>
                          <a:spcPct val="107000"/>
                        </a:lnSpc>
                        <a:spcAft>
                          <a:spcPts val="800"/>
                        </a:spcAft>
                      </a:pPr>
                      <a:r>
                        <a:rPr lang="tr-TR" sz="1100" b="1" dirty="0">
                          <a:solidFill>
                            <a:srgbClr val="002060"/>
                          </a:solidFill>
                          <a:effectLst/>
                          <a:latin typeface="Times New Roman" panose="02020603050405020304" pitchFamily="18" charset="0"/>
                          <a:cs typeface="Times New Roman" panose="02020603050405020304" pitchFamily="18" charset="0"/>
                        </a:rPr>
                        <a:t>2022</a:t>
                      </a:r>
                      <a:endParaRPr lang="tr-TR"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6466" marR="66466" marT="0" marB="0"/>
                </a:tc>
                <a:tc>
                  <a:txBody>
                    <a:bodyPr/>
                    <a:lstStyle/>
                    <a:p>
                      <a:pPr algn="just">
                        <a:lnSpc>
                          <a:spcPct val="107000"/>
                        </a:lnSpc>
                        <a:spcAft>
                          <a:spcPts val="800"/>
                        </a:spcAft>
                      </a:pPr>
                      <a:r>
                        <a:rPr lang="tr-TR"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1</a:t>
                      </a:r>
                    </a:p>
                  </a:txBody>
                  <a:tcPr marL="66466" marR="66466" marT="0" marB="0"/>
                </a:tc>
                <a:tc>
                  <a:txBody>
                    <a:bodyPr/>
                    <a:lstStyle/>
                    <a:p>
                      <a:pPr algn="just">
                        <a:lnSpc>
                          <a:spcPct val="107000"/>
                        </a:lnSpc>
                        <a:spcAft>
                          <a:spcPts val="800"/>
                        </a:spcAft>
                      </a:pPr>
                      <a:r>
                        <a:rPr lang="tr-TR" sz="1100" b="1" dirty="0">
                          <a:solidFill>
                            <a:srgbClr val="002060"/>
                          </a:solidFill>
                          <a:effectLst/>
                          <a:latin typeface="Times New Roman" panose="02020603050405020304" pitchFamily="18" charset="0"/>
                          <a:cs typeface="Times New Roman" panose="02020603050405020304" pitchFamily="18" charset="0"/>
                        </a:rPr>
                        <a:t>-</a:t>
                      </a:r>
                      <a:endParaRPr lang="tr-TR"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6466" marR="66466" marT="0" marB="0"/>
                </a:tc>
                <a:tc>
                  <a:txBody>
                    <a:bodyPr/>
                    <a:lstStyle/>
                    <a:p>
                      <a:pPr algn="just">
                        <a:lnSpc>
                          <a:spcPct val="107000"/>
                        </a:lnSpc>
                        <a:spcAft>
                          <a:spcPts val="800"/>
                        </a:spcAft>
                      </a:pPr>
                      <a:r>
                        <a:rPr lang="tr-TR"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a:t>
                      </a:r>
                    </a:p>
                  </a:txBody>
                  <a:tcPr marL="66466" marR="66466" marT="0" marB="0"/>
                </a:tc>
                <a:tc>
                  <a:txBody>
                    <a:bodyPr/>
                    <a:lstStyle/>
                    <a:p>
                      <a:pPr algn="just">
                        <a:lnSpc>
                          <a:spcPct val="107000"/>
                        </a:lnSpc>
                        <a:spcAft>
                          <a:spcPts val="800"/>
                        </a:spcAft>
                      </a:pPr>
                      <a:r>
                        <a:rPr lang="tr-TR" sz="1100" b="1" dirty="0">
                          <a:solidFill>
                            <a:srgbClr val="002060"/>
                          </a:solidFill>
                          <a:effectLst/>
                          <a:latin typeface="Times New Roman" panose="02020603050405020304" pitchFamily="18" charset="0"/>
                          <a:cs typeface="Times New Roman" panose="02020603050405020304" pitchFamily="18" charset="0"/>
                        </a:rPr>
                        <a:t>-</a:t>
                      </a:r>
                      <a:endParaRPr lang="tr-TR"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6466" marR="66466" marT="0" marB="0"/>
                </a:tc>
                <a:tc>
                  <a:txBody>
                    <a:bodyPr/>
                    <a:lstStyle/>
                    <a:p>
                      <a:pPr algn="just">
                        <a:lnSpc>
                          <a:spcPct val="107000"/>
                        </a:lnSpc>
                        <a:spcAft>
                          <a:spcPts val="800"/>
                        </a:spcAft>
                      </a:pPr>
                      <a:r>
                        <a:rPr lang="tr-TR"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6</a:t>
                      </a:r>
                    </a:p>
                  </a:txBody>
                  <a:tcPr marL="66466" marR="66466" marT="0" marB="0"/>
                </a:tc>
                <a:tc>
                  <a:txBody>
                    <a:bodyPr/>
                    <a:lstStyle/>
                    <a:p>
                      <a:pPr algn="just">
                        <a:lnSpc>
                          <a:spcPct val="107000"/>
                        </a:lnSpc>
                        <a:spcAft>
                          <a:spcPts val="800"/>
                        </a:spcAft>
                      </a:pPr>
                      <a:r>
                        <a:rPr lang="tr-TR"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5</a:t>
                      </a:r>
                    </a:p>
                  </a:txBody>
                  <a:tcPr marL="66466" marR="66466" marT="0" marB="0"/>
                </a:tc>
                <a:tc>
                  <a:txBody>
                    <a:bodyPr/>
                    <a:lstStyle/>
                    <a:p>
                      <a:pPr algn="just">
                        <a:lnSpc>
                          <a:spcPct val="107000"/>
                        </a:lnSpc>
                        <a:spcAft>
                          <a:spcPts val="800"/>
                        </a:spcAft>
                      </a:pPr>
                      <a:r>
                        <a:rPr lang="tr-TR"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a:t>
                      </a:r>
                    </a:p>
                  </a:txBody>
                  <a:tcPr marL="66466" marR="66466" marT="0" marB="0"/>
                </a:tc>
                <a:tc>
                  <a:txBody>
                    <a:bodyPr/>
                    <a:lstStyle/>
                    <a:p>
                      <a:pPr algn="just">
                        <a:lnSpc>
                          <a:spcPct val="107000"/>
                        </a:lnSpc>
                        <a:spcAft>
                          <a:spcPts val="800"/>
                        </a:spcAft>
                      </a:pPr>
                      <a:r>
                        <a:rPr lang="tr-TR" sz="1100" b="1" dirty="0">
                          <a:solidFill>
                            <a:srgbClr val="002060"/>
                          </a:solidFill>
                          <a:effectLst/>
                          <a:latin typeface="Times New Roman" panose="02020603050405020304" pitchFamily="18" charset="0"/>
                          <a:cs typeface="Times New Roman" panose="02020603050405020304" pitchFamily="18" charset="0"/>
                        </a:rPr>
                        <a:t>-</a:t>
                      </a:r>
                      <a:endParaRPr lang="tr-TR"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6466" marR="66466" marT="0" marB="0"/>
                </a:tc>
                <a:tc>
                  <a:txBody>
                    <a:bodyPr/>
                    <a:lstStyle/>
                    <a:p>
                      <a:pPr algn="just">
                        <a:lnSpc>
                          <a:spcPct val="107000"/>
                        </a:lnSpc>
                        <a:spcAft>
                          <a:spcPts val="800"/>
                        </a:spcAft>
                      </a:pPr>
                      <a:r>
                        <a:rPr lang="tr-TR"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4</a:t>
                      </a:r>
                    </a:p>
                  </a:txBody>
                  <a:tcPr marL="66466" marR="66466" marT="0" marB="0"/>
                </a:tc>
                <a:tc>
                  <a:txBody>
                    <a:bodyPr/>
                    <a:lstStyle/>
                    <a:p>
                      <a:pPr algn="just">
                        <a:lnSpc>
                          <a:spcPct val="107000"/>
                        </a:lnSpc>
                        <a:spcAft>
                          <a:spcPts val="800"/>
                        </a:spcAft>
                      </a:pPr>
                      <a:r>
                        <a:rPr lang="tr-TR" sz="1100" b="1" dirty="0">
                          <a:solidFill>
                            <a:srgbClr val="002060"/>
                          </a:solidFill>
                          <a:effectLst/>
                          <a:latin typeface="Times New Roman" panose="02020603050405020304" pitchFamily="18" charset="0"/>
                          <a:cs typeface="Times New Roman" panose="02020603050405020304" pitchFamily="18" charset="0"/>
                        </a:rPr>
                        <a:t>1</a:t>
                      </a:r>
                      <a:endParaRPr lang="tr-TR"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6466" marR="66466" marT="0" marB="0"/>
                </a:tc>
                <a:tc>
                  <a:txBody>
                    <a:bodyPr/>
                    <a:lstStyle/>
                    <a:p>
                      <a:pPr algn="just">
                        <a:lnSpc>
                          <a:spcPct val="107000"/>
                        </a:lnSpc>
                        <a:spcAft>
                          <a:spcPts val="800"/>
                        </a:spcAft>
                      </a:pPr>
                      <a:r>
                        <a:rPr lang="tr-TR" sz="1100" b="1" dirty="0">
                          <a:solidFill>
                            <a:srgbClr val="002060"/>
                          </a:solidFill>
                          <a:effectLst/>
                          <a:latin typeface="Times New Roman" panose="02020603050405020304" pitchFamily="18" charset="0"/>
                          <a:cs typeface="Times New Roman" panose="02020603050405020304" pitchFamily="18" charset="0"/>
                        </a:rPr>
                        <a:t>17</a:t>
                      </a:r>
                      <a:endParaRPr lang="tr-TR"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6466" marR="66466" marT="0" marB="0"/>
                </a:tc>
                <a:tc>
                  <a:txBody>
                    <a:bodyPr/>
                    <a:lstStyle/>
                    <a:p>
                      <a:pPr algn="just">
                        <a:lnSpc>
                          <a:spcPct val="107000"/>
                        </a:lnSpc>
                        <a:spcAft>
                          <a:spcPts val="800"/>
                        </a:spcAft>
                      </a:pPr>
                      <a:r>
                        <a:rPr lang="tr-TR" sz="1100" b="1" dirty="0">
                          <a:solidFill>
                            <a:srgbClr val="002060"/>
                          </a:solidFill>
                          <a:effectLst/>
                          <a:latin typeface="Times New Roman" panose="02020603050405020304" pitchFamily="18" charset="0"/>
                          <a:cs typeface="Times New Roman" panose="02020603050405020304" pitchFamily="18" charset="0"/>
                        </a:rPr>
                        <a:t>6</a:t>
                      </a:r>
                      <a:endParaRPr lang="tr-TR"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6466" marR="66466" marT="0" marB="0"/>
                </a:tc>
                <a:tc>
                  <a:txBody>
                    <a:bodyPr/>
                    <a:lstStyle/>
                    <a:p>
                      <a:pPr algn="just">
                        <a:lnSpc>
                          <a:spcPct val="107000"/>
                        </a:lnSpc>
                        <a:spcAft>
                          <a:spcPts val="800"/>
                        </a:spcAft>
                      </a:pPr>
                      <a:r>
                        <a:rPr lang="tr-TR" sz="1100" b="1" dirty="0">
                          <a:solidFill>
                            <a:srgbClr val="002060"/>
                          </a:solidFill>
                          <a:effectLst/>
                          <a:latin typeface="Times New Roman" panose="02020603050405020304" pitchFamily="18" charset="0"/>
                          <a:cs typeface="Times New Roman" panose="02020603050405020304" pitchFamily="18" charset="0"/>
                        </a:rPr>
                        <a:t>2,83</a:t>
                      </a:r>
                      <a:endParaRPr lang="tr-TR"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6466" marR="66466" marT="0" marB="0"/>
                </a:tc>
                <a:extLst>
                  <a:ext uri="{0D108BD9-81ED-4DB2-BD59-A6C34878D82A}">
                    <a16:rowId xmlns:a16="http://schemas.microsoft.com/office/drawing/2014/main" val="602974232"/>
                  </a:ext>
                </a:extLst>
              </a:tr>
            </a:tbl>
          </a:graphicData>
        </a:graphic>
      </p:graphicFrame>
      <p:sp>
        <p:nvSpPr>
          <p:cNvPr id="4" name="Rectangle 1">
            <a:extLst>
              <a:ext uri="{FF2B5EF4-FFF2-40B4-BE49-F238E27FC236}">
                <a16:creationId xmlns:a16="http://schemas.microsoft.com/office/drawing/2014/main" id="{5E10F714-0770-B6F8-779B-37C17B4BC79A}"/>
              </a:ext>
            </a:extLst>
          </p:cNvPr>
          <p:cNvSpPr>
            <a:spLocks noChangeArrowheads="1"/>
          </p:cNvSpPr>
          <p:nvPr/>
        </p:nvSpPr>
        <p:spPr bwMode="auto">
          <a:xfrm>
            <a:off x="838200" y="3290888"/>
            <a:ext cx="1063244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tr-TR"/>
          </a:p>
        </p:txBody>
      </p:sp>
    </p:spTree>
    <p:extLst>
      <p:ext uri="{BB962C8B-B14F-4D97-AF65-F5344CB8AC3E}">
        <p14:creationId xmlns:p14="http://schemas.microsoft.com/office/powerpoint/2010/main" val="13540176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o 3">
            <a:extLst>
              <a:ext uri="{FF2B5EF4-FFF2-40B4-BE49-F238E27FC236}">
                <a16:creationId xmlns:a16="http://schemas.microsoft.com/office/drawing/2014/main" id="{AABD583E-78DE-B9C9-6EB6-8CD21DF4EA33}"/>
              </a:ext>
            </a:extLst>
          </p:cNvPr>
          <p:cNvGraphicFramePr>
            <a:graphicFrameLocks noGrp="1"/>
          </p:cNvGraphicFramePr>
          <p:nvPr>
            <p:extLst>
              <p:ext uri="{D42A27DB-BD31-4B8C-83A1-F6EECF244321}">
                <p14:modId xmlns:p14="http://schemas.microsoft.com/office/powerpoint/2010/main" val="3065650020"/>
              </p:ext>
            </p:extLst>
          </p:nvPr>
        </p:nvGraphicFramePr>
        <p:xfrm>
          <a:off x="101601" y="2489200"/>
          <a:ext cx="11988798" cy="2147680"/>
        </p:xfrm>
        <a:graphic>
          <a:graphicData uri="http://schemas.openxmlformats.org/drawingml/2006/table">
            <a:tbl>
              <a:tblPr firstRow="1" bandRow="1">
                <a:tableStyleId>{5C22544A-7EE6-4342-B048-85BDC9FD1C3A}</a:tableStyleId>
              </a:tblPr>
              <a:tblGrid>
                <a:gridCol w="772079">
                  <a:extLst>
                    <a:ext uri="{9D8B030D-6E8A-4147-A177-3AD203B41FA5}">
                      <a16:colId xmlns:a16="http://schemas.microsoft.com/office/drawing/2014/main" val="2184665502"/>
                    </a:ext>
                  </a:extLst>
                </a:gridCol>
                <a:gridCol w="1584918">
                  <a:extLst>
                    <a:ext uri="{9D8B030D-6E8A-4147-A177-3AD203B41FA5}">
                      <a16:colId xmlns:a16="http://schemas.microsoft.com/office/drawing/2014/main" val="3849249067"/>
                    </a:ext>
                  </a:extLst>
                </a:gridCol>
                <a:gridCol w="1601704">
                  <a:extLst>
                    <a:ext uri="{9D8B030D-6E8A-4147-A177-3AD203B41FA5}">
                      <a16:colId xmlns:a16="http://schemas.microsoft.com/office/drawing/2014/main" val="1418981349"/>
                    </a:ext>
                  </a:extLst>
                </a:gridCol>
                <a:gridCol w="1515383">
                  <a:extLst>
                    <a:ext uri="{9D8B030D-6E8A-4147-A177-3AD203B41FA5}">
                      <a16:colId xmlns:a16="http://schemas.microsoft.com/office/drawing/2014/main" val="3076544664"/>
                    </a:ext>
                  </a:extLst>
                </a:gridCol>
                <a:gridCol w="1601704">
                  <a:extLst>
                    <a:ext uri="{9D8B030D-6E8A-4147-A177-3AD203B41FA5}">
                      <a16:colId xmlns:a16="http://schemas.microsoft.com/office/drawing/2014/main" val="830622581"/>
                    </a:ext>
                  </a:extLst>
                </a:gridCol>
                <a:gridCol w="1601704">
                  <a:extLst>
                    <a:ext uri="{9D8B030D-6E8A-4147-A177-3AD203B41FA5}">
                      <a16:colId xmlns:a16="http://schemas.microsoft.com/office/drawing/2014/main" val="1948979393"/>
                    </a:ext>
                  </a:extLst>
                </a:gridCol>
                <a:gridCol w="1136539">
                  <a:extLst>
                    <a:ext uri="{9D8B030D-6E8A-4147-A177-3AD203B41FA5}">
                      <a16:colId xmlns:a16="http://schemas.microsoft.com/office/drawing/2014/main" val="3234226834"/>
                    </a:ext>
                  </a:extLst>
                </a:gridCol>
                <a:gridCol w="1114958">
                  <a:extLst>
                    <a:ext uri="{9D8B030D-6E8A-4147-A177-3AD203B41FA5}">
                      <a16:colId xmlns:a16="http://schemas.microsoft.com/office/drawing/2014/main" val="2767746975"/>
                    </a:ext>
                  </a:extLst>
                </a:gridCol>
                <a:gridCol w="1059809">
                  <a:extLst>
                    <a:ext uri="{9D8B030D-6E8A-4147-A177-3AD203B41FA5}">
                      <a16:colId xmlns:a16="http://schemas.microsoft.com/office/drawing/2014/main" val="1649123560"/>
                    </a:ext>
                  </a:extLst>
                </a:gridCol>
              </a:tblGrid>
              <a:tr h="1251060">
                <a:tc>
                  <a:txBody>
                    <a:bodyPr/>
                    <a:lstStyle/>
                    <a:p>
                      <a:pPr algn="just">
                        <a:lnSpc>
                          <a:spcPct val="107000"/>
                        </a:lnSpc>
                        <a:spcAft>
                          <a:spcPts val="800"/>
                        </a:spcAft>
                      </a:pPr>
                      <a:r>
                        <a:rPr lang="tr-TR" sz="1100" dirty="0">
                          <a:solidFill>
                            <a:srgbClr val="002060"/>
                          </a:solidFill>
                          <a:effectLst/>
                          <a:latin typeface="Times New Roman" panose="02020603050405020304" pitchFamily="18" charset="0"/>
                          <a:cs typeface="Times New Roman" panose="02020603050405020304" pitchFamily="18" charset="0"/>
                        </a:rPr>
                        <a:t>YIL</a:t>
                      </a:r>
                      <a:endParaRPr lang="tr-TR" sz="12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5756" marR="55756" marT="0" marB="0"/>
                </a:tc>
                <a:tc>
                  <a:txBody>
                    <a:bodyPr/>
                    <a:lstStyle/>
                    <a:p>
                      <a:pPr algn="just">
                        <a:lnSpc>
                          <a:spcPct val="107000"/>
                        </a:lnSpc>
                        <a:spcAft>
                          <a:spcPts val="800"/>
                        </a:spcAft>
                      </a:pPr>
                      <a:r>
                        <a:rPr lang="tr-TR" sz="1100" b="1" i="1">
                          <a:solidFill>
                            <a:srgbClr val="002060"/>
                          </a:solidFill>
                          <a:effectLst/>
                          <a:latin typeface="Times New Roman" panose="02020603050405020304" pitchFamily="18" charset="0"/>
                          <a:cs typeface="Times New Roman" panose="02020603050405020304" pitchFamily="18" charset="0"/>
                        </a:rPr>
                        <a:t>SCI, SCI-Expanded, SSCI ve AHCI Kapsamındaki Dergilerde Yayımlanmış Araştırma Makalesi</a:t>
                      </a:r>
                      <a:endParaRPr lang="tr-TR" sz="1200" b="1" i="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5756" marR="55756" marT="0" marB="0"/>
                </a:tc>
                <a:tc>
                  <a:txBody>
                    <a:bodyPr/>
                    <a:lstStyle/>
                    <a:p>
                      <a:pPr algn="just">
                        <a:lnSpc>
                          <a:spcPct val="107000"/>
                        </a:lnSpc>
                        <a:spcAft>
                          <a:spcPts val="800"/>
                        </a:spcAft>
                      </a:pPr>
                      <a:r>
                        <a:rPr lang="tr-TR" sz="1100" b="1" i="1" dirty="0">
                          <a:solidFill>
                            <a:srgbClr val="002060"/>
                          </a:solidFill>
                          <a:effectLst/>
                          <a:latin typeface="Times New Roman" panose="02020603050405020304" pitchFamily="18" charset="0"/>
                          <a:cs typeface="Times New Roman" panose="02020603050405020304" pitchFamily="18" charset="0"/>
                        </a:rPr>
                        <a:t>Alan İndeksli Dergilerde Yayımlanmış Makale</a:t>
                      </a:r>
                      <a:endParaRPr lang="tr-TR" sz="1200" b="1" i="1" dirty="0">
                        <a:solidFill>
                          <a:srgbClr val="002060"/>
                        </a:solidFill>
                        <a:effectLst/>
                        <a:latin typeface="Times New Roman" panose="02020603050405020304" pitchFamily="18" charset="0"/>
                        <a:cs typeface="Times New Roman" panose="02020603050405020304" pitchFamily="18" charset="0"/>
                      </a:endParaRPr>
                    </a:p>
                    <a:p>
                      <a:pPr algn="just">
                        <a:lnSpc>
                          <a:spcPct val="107000"/>
                        </a:lnSpc>
                        <a:spcAft>
                          <a:spcPts val="800"/>
                        </a:spcAft>
                      </a:pPr>
                      <a:r>
                        <a:rPr lang="tr-TR" sz="1100" b="1" i="1" dirty="0">
                          <a:solidFill>
                            <a:srgbClr val="002060"/>
                          </a:solidFill>
                          <a:effectLst/>
                          <a:latin typeface="Times New Roman" panose="02020603050405020304" pitchFamily="18" charset="0"/>
                          <a:cs typeface="Times New Roman" panose="02020603050405020304" pitchFamily="18" charset="0"/>
                        </a:rPr>
                        <a:t>(ESCI-SCOPUS)</a:t>
                      </a:r>
                      <a:endParaRPr lang="tr-TR" sz="1200" b="1" i="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5756" marR="55756" marT="0" marB="0"/>
                </a:tc>
                <a:tc>
                  <a:txBody>
                    <a:bodyPr/>
                    <a:lstStyle/>
                    <a:p>
                      <a:pPr algn="just">
                        <a:lnSpc>
                          <a:spcPct val="107000"/>
                        </a:lnSpc>
                        <a:spcAft>
                          <a:spcPts val="800"/>
                        </a:spcAft>
                      </a:pPr>
                      <a:r>
                        <a:rPr lang="tr-TR" sz="1100" b="1" i="1" dirty="0">
                          <a:solidFill>
                            <a:srgbClr val="002060"/>
                          </a:solidFill>
                          <a:effectLst/>
                          <a:latin typeface="Times New Roman" panose="02020603050405020304" pitchFamily="18" charset="0"/>
                          <a:cs typeface="Times New Roman" panose="02020603050405020304" pitchFamily="18" charset="0"/>
                        </a:rPr>
                        <a:t>ULAKBİM TR Dizin Tarafından Taranan Dergilerde Yayımlanan Makaleler</a:t>
                      </a:r>
                      <a:endParaRPr lang="tr-TR" sz="1200" b="1" i="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5756" marR="55756" marT="0" marB="0"/>
                </a:tc>
                <a:tc>
                  <a:txBody>
                    <a:bodyPr/>
                    <a:lstStyle/>
                    <a:p>
                      <a:pPr algn="just">
                        <a:lnSpc>
                          <a:spcPct val="107000"/>
                        </a:lnSpc>
                        <a:spcAft>
                          <a:spcPts val="800"/>
                        </a:spcAft>
                      </a:pPr>
                      <a:r>
                        <a:rPr lang="tr-TR" sz="1100" b="1" i="1">
                          <a:solidFill>
                            <a:srgbClr val="002060"/>
                          </a:solidFill>
                          <a:effectLst/>
                          <a:latin typeface="Times New Roman" panose="02020603050405020304" pitchFamily="18" charset="0"/>
                          <a:cs typeface="Times New Roman" panose="02020603050405020304" pitchFamily="18" charset="0"/>
                        </a:rPr>
                        <a:t>Diğer Uluslararası Dergilerde Yayımlanmış Makaleler</a:t>
                      </a:r>
                      <a:endParaRPr lang="tr-TR" sz="1200" b="1" i="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5756" marR="55756" marT="0" marB="0"/>
                </a:tc>
                <a:tc>
                  <a:txBody>
                    <a:bodyPr/>
                    <a:lstStyle/>
                    <a:p>
                      <a:pPr algn="just">
                        <a:lnSpc>
                          <a:spcPct val="107000"/>
                        </a:lnSpc>
                        <a:spcAft>
                          <a:spcPts val="800"/>
                        </a:spcAft>
                      </a:pPr>
                      <a:r>
                        <a:rPr lang="tr-TR" sz="1100" b="1" i="1" dirty="0">
                          <a:solidFill>
                            <a:srgbClr val="002060"/>
                          </a:solidFill>
                          <a:effectLst/>
                          <a:latin typeface="Times New Roman" panose="02020603050405020304" pitchFamily="18" charset="0"/>
                          <a:cs typeface="Times New Roman" panose="02020603050405020304" pitchFamily="18" charset="0"/>
                        </a:rPr>
                        <a:t>Diğer Ulusal Dergilerde Yayımlanmış Makaleler</a:t>
                      </a:r>
                      <a:endParaRPr lang="tr-TR" sz="1200" b="1" i="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5756" marR="55756" marT="0" marB="0"/>
                </a:tc>
                <a:tc>
                  <a:txBody>
                    <a:bodyPr/>
                    <a:lstStyle/>
                    <a:p>
                      <a:pPr algn="just">
                        <a:lnSpc>
                          <a:spcPct val="107000"/>
                        </a:lnSpc>
                        <a:spcAft>
                          <a:spcPts val="800"/>
                        </a:spcAft>
                      </a:pPr>
                      <a:r>
                        <a:rPr lang="tr-TR" sz="1100" b="1" i="1">
                          <a:solidFill>
                            <a:srgbClr val="002060"/>
                          </a:solidFill>
                          <a:effectLst/>
                          <a:latin typeface="Times New Roman" panose="02020603050405020304" pitchFamily="18" charset="0"/>
                          <a:cs typeface="Times New Roman" panose="02020603050405020304" pitchFamily="18" charset="0"/>
                        </a:rPr>
                        <a:t>Toplam Makale</a:t>
                      </a:r>
                      <a:endParaRPr lang="tr-TR" sz="1200" b="1" i="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5756" marR="55756" marT="0" marB="0"/>
                </a:tc>
                <a:tc>
                  <a:txBody>
                    <a:bodyPr/>
                    <a:lstStyle/>
                    <a:p>
                      <a:pPr algn="just">
                        <a:lnSpc>
                          <a:spcPct val="107000"/>
                        </a:lnSpc>
                        <a:spcAft>
                          <a:spcPts val="800"/>
                        </a:spcAft>
                      </a:pPr>
                      <a:r>
                        <a:rPr lang="tr-TR" sz="1100" b="1" i="1">
                          <a:solidFill>
                            <a:srgbClr val="002060"/>
                          </a:solidFill>
                          <a:effectLst/>
                          <a:latin typeface="Times New Roman" panose="02020603050405020304" pitchFamily="18" charset="0"/>
                          <a:cs typeface="Times New Roman" panose="02020603050405020304" pitchFamily="18" charset="0"/>
                        </a:rPr>
                        <a:t>Öğretim Elemanı Sayısı</a:t>
                      </a:r>
                      <a:endParaRPr lang="tr-TR" sz="1200" b="1" i="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5756" marR="55756" marT="0" marB="0"/>
                </a:tc>
                <a:tc>
                  <a:txBody>
                    <a:bodyPr/>
                    <a:lstStyle/>
                    <a:p>
                      <a:pPr algn="just">
                        <a:lnSpc>
                          <a:spcPct val="107000"/>
                        </a:lnSpc>
                        <a:spcAft>
                          <a:spcPts val="800"/>
                        </a:spcAft>
                      </a:pPr>
                      <a:r>
                        <a:rPr lang="tr-TR" sz="1100" b="1" i="1">
                          <a:solidFill>
                            <a:srgbClr val="002060"/>
                          </a:solidFill>
                          <a:effectLst/>
                          <a:latin typeface="Times New Roman" panose="02020603050405020304" pitchFamily="18" charset="0"/>
                          <a:cs typeface="Times New Roman" panose="02020603050405020304" pitchFamily="18" charset="0"/>
                        </a:rPr>
                        <a:t>Öğretim Elemanı Başına Düşen Makale Sayısı</a:t>
                      </a:r>
                      <a:endParaRPr lang="tr-TR" sz="1200" b="1" i="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5756" marR="55756" marT="0" marB="0"/>
                </a:tc>
                <a:extLst>
                  <a:ext uri="{0D108BD9-81ED-4DB2-BD59-A6C34878D82A}">
                    <a16:rowId xmlns:a16="http://schemas.microsoft.com/office/drawing/2014/main" val="2148596536"/>
                  </a:ext>
                </a:extLst>
              </a:tr>
              <a:tr h="322201">
                <a:tc>
                  <a:txBody>
                    <a:bodyPr/>
                    <a:lstStyle/>
                    <a:p>
                      <a:pPr algn="just">
                        <a:lnSpc>
                          <a:spcPct val="107000"/>
                        </a:lnSpc>
                        <a:spcAft>
                          <a:spcPts val="800"/>
                        </a:spcAft>
                      </a:pPr>
                      <a:endParaRPr lang="tr-TR" sz="1100" b="1">
                        <a:solidFill>
                          <a:srgbClr val="002060"/>
                        </a:solidFill>
                        <a:effectLst/>
                        <a:latin typeface="Times New Roman" panose="02020603050405020304" pitchFamily="18" charset="0"/>
                        <a:cs typeface="Times New Roman" panose="02020603050405020304" pitchFamily="18" charset="0"/>
                      </a:endParaRPr>
                    </a:p>
                    <a:p>
                      <a:pPr algn="just">
                        <a:lnSpc>
                          <a:spcPct val="107000"/>
                        </a:lnSpc>
                        <a:spcAft>
                          <a:spcPts val="800"/>
                        </a:spcAft>
                      </a:pPr>
                      <a:r>
                        <a:rPr lang="tr-TR" sz="1100" b="1">
                          <a:solidFill>
                            <a:srgbClr val="002060"/>
                          </a:solidFill>
                          <a:effectLst/>
                          <a:latin typeface="Times New Roman" panose="02020603050405020304" pitchFamily="18" charset="0"/>
                          <a:cs typeface="Times New Roman" panose="02020603050405020304" pitchFamily="18" charset="0"/>
                        </a:rPr>
                        <a:t>2021</a:t>
                      </a:r>
                      <a:endParaRPr lang="tr-TR" sz="12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5756" marR="55756" marT="0" marB="0" anchor="b"/>
                </a:tc>
                <a:tc>
                  <a:txBody>
                    <a:bodyPr/>
                    <a:lstStyle/>
                    <a:p>
                      <a:pPr algn="just">
                        <a:lnSpc>
                          <a:spcPct val="107000"/>
                        </a:lnSpc>
                        <a:spcAft>
                          <a:spcPts val="800"/>
                        </a:spcAft>
                      </a:pPr>
                      <a:endParaRPr lang="tr-TR" sz="1100" b="1" dirty="0">
                        <a:solidFill>
                          <a:srgbClr val="002060"/>
                        </a:solidFill>
                        <a:effectLst/>
                        <a:latin typeface="Times New Roman" panose="02020603050405020304" pitchFamily="18" charset="0"/>
                        <a:cs typeface="Times New Roman" panose="02020603050405020304" pitchFamily="18" charset="0"/>
                      </a:endParaRPr>
                    </a:p>
                    <a:p>
                      <a:pPr algn="just">
                        <a:lnSpc>
                          <a:spcPct val="107000"/>
                        </a:lnSpc>
                        <a:spcAft>
                          <a:spcPts val="800"/>
                        </a:spcAft>
                      </a:pPr>
                      <a:r>
                        <a:rPr lang="tr-TR" sz="1100" b="1" dirty="0">
                          <a:solidFill>
                            <a:srgbClr val="002060"/>
                          </a:solidFill>
                          <a:effectLst/>
                          <a:latin typeface="Times New Roman" panose="02020603050405020304" pitchFamily="18" charset="0"/>
                          <a:cs typeface="Times New Roman" panose="02020603050405020304" pitchFamily="18" charset="0"/>
                        </a:rPr>
                        <a:t>-</a:t>
                      </a:r>
                      <a:endParaRPr lang="tr-TR" sz="12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5756" marR="55756" marT="0" marB="0" anchor="b"/>
                </a:tc>
                <a:tc>
                  <a:txBody>
                    <a:bodyPr/>
                    <a:lstStyle/>
                    <a:p>
                      <a:pPr algn="just">
                        <a:lnSpc>
                          <a:spcPct val="107000"/>
                        </a:lnSpc>
                        <a:spcAft>
                          <a:spcPts val="800"/>
                        </a:spcAft>
                      </a:pPr>
                      <a:r>
                        <a:rPr lang="tr-TR"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2</a:t>
                      </a:r>
                      <a:endParaRPr lang="tr-TR" sz="12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5756" marR="55756" marT="0" marB="0" anchor="b"/>
                </a:tc>
                <a:tc>
                  <a:txBody>
                    <a:bodyPr/>
                    <a:lstStyle/>
                    <a:p>
                      <a:pPr algn="just">
                        <a:lnSpc>
                          <a:spcPct val="107000"/>
                        </a:lnSpc>
                        <a:spcAft>
                          <a:spcPts val="800"/>
                        </a:spcAft>
                      </a:pPr>
                      <a:r>
                        <a:rPr lang="tr-TR" sz="12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1</a:t>
                      </a:r>
                    </a:p>
                  </a:txBody>
                  <a:tcPr marL="55756" marR="55756" marT="0" marB="0" anchor="b"/>
                </a:tc>
                <a:tc>
                  <a:txBody>
                    <a:bodyPr/>
                    <a:lstStyle/>
                    <a:p>
                      <a:pPr algn="just">
                        <a:lnSpc>
                          <a:spcPct val="107000"/>
                        </a:lnSpc>
                        <a:spcAft>
                          <a:spcPts val="800"/>
                        </a:spcAft>
                      </a:pPr>
                      <a:endParaRPr lang="tr-TR" sz="12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5756" marR="55756" marT="0" marB="0" anchor="b"/>
                </a:tc>
                <a:tc>
                  <a:txBody>
                    <a:bodyPr/>
                    <a:lstStyle/>
                    <a:p>
                      <a:pPr algn="just">
                        <a:lnSpc>
                          <a:spcPct val="107000"/>
                        </a:lnSpc>
                        <a:spcAft>
                          <a:spcPts val="800"/>
                        </a:spcAft>
                      </a:pPr>
                      <a:r>
                        <a:rPr lang="tr-TR"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2</a:t>
                      </a:r>
                      <a:endParaRPr lang="tr-TR" sz="12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5756" marR="55756" marT="0" marB="0" anchor="b"/>
                </a:tc>
                <a:tc>
                  <a:txBody>
                    <a:bodyPr/>
                    <a:lstStyle/>
                    <a:p>
                      <a:pPr algn="just">
                        <a:lnSpc>
                          <a:spcPct val="107000"/>
                        </a:lnSpc>
                        <a:spcAft>
                          <a:spcPts val="800"/>
                        </a:spcAft>
                      </a:pPr>
                      <a:r>
                        <a:rPr lang="tr-TR"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5</a:t>
                      </a:r>
                      <a:endParaRPr lang="tr-TR" sz="12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5756" marR="55756" marT="0" marB="0" anchor="b"/>
                </a:tc>
                <a:tc>
                  <a:txBody>
                    <a:bodyPr/>
                    <a:lstStyle/>
                    <a:p>
                      <a:pPr algn="just">
                        <a:lnSpc>
                          <a:spcPct val="107000"/>
                        </a:lnSpc>
                        <a:spcAft>
                          <a:spcPts val="800"/>
                        </a:spcAft>
                      </a:pPr>
                      <a:r>
                        <a:rPr lang="tr-TR" sz="1100" b="1" dirty="0">
                          <a:solidFill>
                            <a:srgbClr val="002060"/>
                          </a:solidFill>
                          <a:effectLst/>
                          <a:latin typeface="Times New Roman" panose="02020603050405020304" pitchFamily="18" charset="0"/>
                          <a:cs typeface="Times New Roman" panose="02020603050405020304" pitchFamily="18" charset="0"/>
                        </a:rPr>
                        <a:t>4</a:t>
                      </a:r>
                      <a:endParaRPr lang="tr-TR" sz="12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5756" marR="55756" marT="0" marB="0" anchor="b"/>
                </a:tc>
                <a:tc>
                  <a:txBody>
                    <a:bodyPr/>
                    <a:lstStyle/>
                    <a:p>
                      <a:pPr algn="just">
                        <a:lnSpc>
                          <a:spcPct val="107000"/>
                        </a:lnSpc>
                        <a:spcAft>
                          <a:spcPts val="800"/>
                        </a:spcAft>
                      </a:pPr>
                      <a:endParaRPr lang="tr-TR" sz="1100" b="1" dirty="0">
                        <a:solidFill>
                          <a:srgbClr val="002060"/>
                        </a:solidFill>
                        <a:effectLst/>
                        <a:latin typeface="Times New Roman" panose="02020603050405020304" pitchFamily="18" charset="0"/>
                        <a:cs typeface="Times New Roman" panose="02020603050405020304" pitchFamily="18" charset="0"/>
                      </a:endParaRPr>
                    </a:p>
                    <a:p>
                      <a:pPr algn="just">
                        <a:lnSpc>
                          <a:spcPct val="107000"/>
                        </a:lnSpc>
                        <a:spcAft>
                          <a:spcPts val="800"/>
                        </a:spcAft>
                      </a:pPr>
                      <a:r>
                        <a:rPr lang="tr-TR"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1,25</a:t>
                      </a:r>
                      <a:endParaRPr lang="tr-TR" sz="12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5756" marR="55756" marT="0" marB="0" anchor="b"/>
                </a:tc>
                <a:extLst>
                  <a:ext uri="{0D108BD9-81ED-4DB2-BD59-A6C34878D82A}">
                    <a16:rowId xmlns:a16="http://schemas.microsoft.com/office/drawing/2014/main" val="650615297"/>
                  </a:ext>
                </a:extLst>
              </a:tr>
              <a:tr h="395971">
                <a:tc>
                  <a:txBody>
                    <a:bodyPr/>
                    <a:lstStyle/>
                    <a:p>
                      <a:pPr algn="just">
                        <a:lnSpc>
                          <a:spcPct val="107000"/>
                        </a:lnSpc>
                        <a:spcAft>
                          <a:spcPts val="800"/>
                        </a:spcAft>
                      </a:pPr>
                      <a:endParaRPr lang="tr-TR" sz="1100" b="1" dirty="0">
                        <a:solidFill>
                          <a:srgbClr val="002060"/>
                        </a:solidFill>
                        <a:effectLst/>
                        <a:latin typeface="Times New Roman" panose="02020603050405020304" pitchFamily="18" charset="0"/>
                        <a:cs typeface="Times New Roman" panose="02020603050405020304" pitchFamily="18" charset="0"/>
                      </a:endParaRPr>
                    </a:p>
                    <a:p>
                      <a:pPr algn="just">
                        <a:lnSpc>
                          <a:spcPct val="107000"/>
                        </a:lnSpc>
                        <a:spcAft>
                          <a:spcPts val="800"/>
                        </a:spcAft>
                      </a:pPr>
                      <a:r>
                        <a:rPr lang="tr-TR" sz="1100" b="1" dirty="0">
                          <a:solidFill>
                            <a:srgbClr val="002060"/>
                          </a:solidFill>
                          <a:effectLst/>
                          <a:latin typeface="Times New Roman" panose="02020603050405020304" pitchFamily="18" charset="0"/>
                          <a:cs typeface="Times New Roman" panose="02020603050405020304" pitchFamily="18" charset="0"/>
                        </a:rPr>
                        <a:t>2022</a:t>
                      </a:r>
                      <a:endParaRPr lang="tr-TR" sz="12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5756" marR="55756" marT="0" marB="0" anchor="b"/>
                </a:tc>
                <a:tc>
                  <a:txBody>
                    <a:bodyPr/>
                    <a:lstStyle/>
                    <a:p>
                      <a:pPr algn="just">
                        <a:lnSpc>
                          <a:spcPct val="107000"/>
                        </a:lnSpc>
                        <a:spcAft>
                          <a:spcPts val="800"/>
                        </a:spcAft>
                      </a:pPr>
                      <a:endParaRPr lang="tr-TR" sz="1100" b="1" dirty="0">
                        <a:solidFill>
                          <a:srgbClr val="002060"/>
                        </a:solidFill>
                        <a:effectLst/>
                        <a:latin typeface="Times New Roman" panose="02020603050405020304" pitchFamily="18" charset="0"/>
                        <a:cs typeface="Times New Roman" panose="02020603050405020304" pitchFamily="18" charset="0"/>
                      </a:endParaRPr>
                    </a:p>
                    <a:p>
                      <a:pPr algn="just">
                        <a:lnSpc>
                          <a:spcPct val="107000"/>
                        </a:lnSpc>
                        <a:spcAft>
                          <a:spcPts val="800"/>
                        </a:spcAft>
                      </a:pPr>
                      <a:r>
                        <a:rPr lang="tr-TR" sz="1100" b="1" dirty="0">
                          <a:solidFill>
                            <a:srgbClr val="002060"/>
                          </a:solidFill>
                          <a:effectLst/>
                          <a:latin typeface="Times New Roman" panose="02020603050405020304" pitchFamily="18" charset="0"/>
                          <a:cs typeface="Times New Roman" panose="02020603050405020304" pitchFamily="18" charset="0"/>
                        </a:rPr>
                        <a:t>-</a:t>
                      </a:r>
                      <a:endParaRPr lang="tr-TR" sz="12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5756" marR="55756" marT="0" marB="0" anchor="b"/>
                </a:tc>
                <a:tc>
                  <a:txBody>
                    <a:bodyPr/>
                    <a:lstStyle/>
                    <a:p>
                      <a:pPr algn="just">
                        <a:lnSpc>
                          <a:spcPct val="107000"/>
                        </a:lnSpc>
                        <a:spcAft>
                          <a:spcPts val="800"/>
                        </a:spcAft>
                      </a:pPr>
                      <a:endParaRPr lang="tr-TR" sz="1100" b="1" dirty="0">
                        <a:solidFill>
                          <a:srgbClr val="002060"/>
                        </a:solidFill>
                        <a:effectLst/>
                        <a:latin typeface="Times New Roman" panose="02020603050405020304" pitchFamily="18" charset="0"/>
                        <a:cs typeface="Times New Roman" panose="02020603050405020304" pitchFamily="18" charset="0"/>
                      </a:endParaRPr>
                    </a:p>
                    <a:p>
                      <a:pPr algn="just">
                        <a:lnSpc>
                          <a:spcPct val="107000"/>
                        </a:lnSpc>
                        <a:spcAft>
                          <a:spcPts val="800"/>
                        </a:spcAft>
                      </a:pPr>
                      <a:r>
                        <a:rPr lang="tr-TR" sz="1100" b="1" dirty="0">
                          <a:solidFill>
                            <a:srgbClr val="002060"/>
                          </a:solidFill>
                          <a:effectLst/>
                          <a:latin typeface="Times New Roman" panose="02020603050405020304" pitchFamily="18" charset="0"/>
                          <a:cs typeface="Times New Roman" panose="02020603050405020304" pitchFamily="18" charset="0"/>
                        </a:rPr>
                        <a:t>-</a:t>
                      </a:r>
                      <a:endParaRPr lang="tr-TR" sz="12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5756" marR="55756" marT="0" marB="0" anchor="b"/>
                </a:tc>
                <a:tc>
                  <a:txBody>
                    <a:bodyPr/>
                    <a:lstStyle/>
                    <a:p>
                      <a:pPr algn="just">
                        <a:lnSpc>
                          <a:spcPct val="107000"/>
                        </a:lnSpc>
                        <a:spcAft>
                          <a:spcPts val="800"/>
                        </a:spcAft>
                      </a:pPr>
                      <a:r>
                        <a:rPr lang="tr-TR" sz="1100" b="1" dirty="0">
                          <a:solidFill>
                            <a:srgbClr val="002060"/>
                          </a:solidFill>
                          <a:effectLst/>
                          <a:latin typeface="Times New Roman" panose="02020603050405020304" pitchFamily="18" charset="0"/>
                          <a:cs typeface="Times New Roman" panose="02020603050405020304" pitchFamily="18" charset="0"/>
                        </a:rPr>
                        <a:t>1</a:t>
                      </a:r>
                      <a:endParaRPr lang="tr-TR" sz="12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5756" marR="55756" marT="0" marB="0" anchor="b"/>
                </a:tc>
                <a:tc>
                  <a:txBody>
                    <a:bodyPr/>
                    <a:lstStyle/>
                    <a:p>
                      <a:pPr algn="just">
                        <a:lnSpc>
                          <a:spcPct val="107000"/>
                        </a:lnSpc>
                        <a:spcAft>
                          <a:spcPts val="800"/>
                        </a:spcAft>
                      </a:pPr>
                      <a:r>
                        <a:rPr lang="tr-TR" sz="1100" b="1" dirty="0">
                          <a:solidFill>
                            <a:srgbClr val="002060"/>
                          </a:solidFill>
                          <a:effectLst/>
                          <a:latin typeface="Times New Roman" panose="02020603050405020304" pitchFamily="18" charset="0"/>
                          <a:cs typeface="Times New Roman" panose="02020603050405020304" pitchFamily="18" charset="0"/>
                        </a:rPr>
                        <a:t>-</a:t>
                      </a:r>
                      <a:endParaRPr lang="tr-TR" sz="12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5756" marR="55756" marT="0" marB="0" anchor="b"/>
                </a:tc>
                <a:tc>
                  <a:txBody>
                    <a:bodyPr/>
                    <a:lstStyle/>
                    <a:p>
                      <a:pPr algn="just">
                        <a:lnSpc>
                          <a:spcPct val="107000"/>
                        </a:lnSpc>
                        <a:spcAft>
                          <a:spcPts val="800"/>
                        </a:spcAft>
                      </a:pPr>
                      <a:r>
                        <a:rPr lang="tr-TR" sz="1100" b="1" dirty="0">
                          <a:solidFill>
                            <a:srgbClr val="002060"/>
                          </a:solidFill>
                          <a:effectLst/>
                          <a:latin typeface="Times New Roman" panose="02020603050405020304" pitchFamily="18" charset="0"/>
                          <a:cs typeface="Times New Roman" panose="02020603050405020304" pitchFamily="18" charset="0"/>
                        </a:rPr>
                        <a:t>-</a:t>
                      </a:r>
                      <a:endParaRPr lang="tr-TR" sz="12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5756" marR="55756" marT="0" marB="0" anchor="b"/>
                </a:tc>
                <a:tc>
                  <a:txBody>
                    <a:bodyPr/>
                    <a:lstStyle/>
                    <a:p>
                      <a:pPr algn="just">
                        <a:lnSpc>
                          <a:spcPct val="107000"/>
                        </a:lnSpc>
                        <a:spcAft>
                          <a:spcPts val="800"/>
                        </a:spcAft>
                      </a:pPr>
                      <a:r>
                        <a:rPr lang="tr-TR" sz="1100" b="1" dirty="0">
                          <a:solidFill>
                            <a:srgbClr val="002060"/>
                          </a:solidFill>
                          <a:effectLst/>
                          <a:latin typeface="Times New Roman" panose="02020603050405020304" pitchFamily="18" charset="0"/>
                          <a:cs typeface="Times New Roman" panose="02020603050405020304" pitchFamily="18" charset="0"/>
                        </a:rPr>
                        <a:t>1</a:t>
                      </a:r>
                      <a:endParaRPr lang="tr-TR" sz="12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5756" marR="55756" marT="0" marB="0" anchor="b"/>
                </a:tc>
                <a:tc>
                  <a:txBody>
                    <a:bodyPr/>
                    <a:lstStyle/>
                    <a:p>
                      <a:pPr algn="just">
                        <a:lnSpc>
                          <a:spcPct val="107000"/>
                        </a:lnSpc>
                        <a:spcAft>
                          <a:spcPts val="800"/>
                        </a:spcAft>
                      </a:pPr>
                      <a:r>
                        <a:rPr lang="tr-TR" sz="1100" b="1" dirty="0">
                          <a:solidFill>
                            <a:srgbClr val="002060"/>
                          </a:solidFill>
                          <a:effectLst/>
                          <a:latin typeface="Times New Roman" panose="02020603050405020304" pitchFamily="18" charset="0"/>
                          <a:cs typeface="Times New Roman" panose="02020603050405020304" pitchFamily="18" charset="0"/>
                        </a:rPr>
                        <a:t>6</a:t>
                      </a:r>
                      <a:endParaRPr lang="tr-TR" sz="12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5756" marR="55756" marT="0" marB="0" anchor="b"/>
                </a:tc>
                <a:tc>
                  <a:txBody>
                    <a:bodyPr/>
                    <a:lstStyle/>
                    <a:p>
                      <a:pPr algn="just">
                        <a:lnSpc>
                          <a:spcPct val="107000"/>
                        </a:lnSpc>
                        <a:spcAft>
                          <a:spcPts val="800"/>
                        </a:spcAft>
                      </a:pPr>
                      <a:r>
                        <a:rPr lang="tr-TR" sz="1100" b="1" dirty="0">
                          <a:solidFill>
                            <a:srgbClr val="002060"/>
                          </a:solidFill>
                          <a:effectLst/>
                          <a:latin typeface="Times New Roman" panose="02020603050405020304" pitchFamily="18" charset="0"/>
                          <a:cs typeface="Times New Roman" panose="02020603050405020304" pitchFamily="18" charset="0"/>
                        </a:rPr>
                        <a:t>0,15</a:t>
                      </a:r>
                      <a:endParaRPr lang="tr-TR" sz="12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5756" marR="55756" marT="0" marB="0" anchor="b"/>
                </a:tc>
                <a:extLst>
                  <a:ext uri="{0D108BD9-81ED-4DB2-BD59-A6C34878D82A}">
                    <a16:rowId xmlns:a16="http://schemas.microsoft.com/office/drawing/2014/main" val="2248691951"/>
                  </a:ext>
                </a:extLst>
              </a:tr>
            </a:tbl>
          </a:graphicData>
        </a:graphic>
      </p:graphicFrame>
      <p:sp>
        <p:nvSpPr>
          <p:cNvPr id="5" name="Metin kutusu 4">
            <a:extLst>
              <a:ext uri="{FF2B5EF4-FFF2-40B4-BE49-F238E27FC236}">
                <a16:creationId xmlns:a16="http://schemas.microsoft.com/office/drawing/2014/main" id="{07A708BE-2549-7C92-E5F8-242B1F98209E}"/>
              </a:ext>
            </a:extLst>
          </p:cNvPr>
          <p:cNvSpPr txBox="1"/>
          <p:nvPr/>
        </p:nvSpPr>
        <p:spPr>
          <a:xfrm>
            <a:off x="9619851" y="101600"/>
            <a:ext cx="2470548" cy="769441"/>
          </a:xfrm>
          <a:prstGeom prst="rect">
            <a:avLst/>
          </a:prstGeom>
          <a:noFill/>
        </p:spPr>
        <p:txBody>
          <a:bodyPr wrap="none" rtlCol="0">
            <a:spAutoFit/>
          </a:bodyPr>
          <a:lstStyle/>
          <a:p>
            <a:r>
              <a:rPr lang="tr-TR" sz="4400" dirty="0">
                <a:solidFill>
                  <a:schemeClr val="bg1"/>
                </a:solidFill>
                <a:latin typeface="Times New Roman" panose="02020603050405020304" pitchFamily="18" charset="0"/>
                <a:cs typeface="Times New Roman" panose="02020603050405020304" pitchFamily="18" charset="0"/>
              </a:rPr>
              <a:t>Makaleler</a:t>
            </a:r>
          </a:p>
        </p:txBody>
      </p:sp>
    </p:spTree>
    <p:extLst>
      <p:ext uri="{BB962C8B-B14F-4D97-AF65-F5344CB8AC3E}">
        <p14:creationId xmlns:p14="http://schemas.microsoft.com/office/powerpoint/2010/main" val="4738979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F9B3492-F9A9-4DB9-851C-41B1DCA82E36}"/>
              </a:ext>
            </a:extLst>
          </p:cNvPr>
          <p:cNvSpPr>
            <a:spLocks noGrp="1"/>
          </p:cNvSpPr>
          <p:nvPr>
            <p:ph type="title"/>
          </p:nvPr>
        </p:nvSpPr>
        <p:spPr>
          <a:xfrm>
            <a:off x="1539240" y="244506"/>
            <a:ext cx="10515600" cy="549275"/>
          </a:xfrm>
        </p:spPr>
        <p:txBody>
          <a:bodyPr>
            <a:normAutofit fontScale="90000"/>
          </a:bodyPr>
          <a:lstStyle/>
          <a:p>
            <a:pPr algn="r"/>
            <a:r>
              <a:rPr lang="tr-TR" dirty="0">
                <a:solidFill>
                  <a:schemeClr val="bg1"/>
                </a:solidFill>
                <a:latin typeface="Times New Roman" panose="02020603050405020304" pitchFamily="18" charset="0"/>
                <a:cs typeface="Times New Roman" panose="02020603050405020304" pitchFamily="18" charset="0"/>
              </a:rPr>
              <a:t>Panel</a:t>
            </a:r>
          </a:p>
        </p:txBody>
      </p:sp>
      <p:sp>
        <p:nvSpPr>
          <p:cNvPr id="3" name="İçerik Yer Tutucusu 2">
            <a:extLst>
              <a:ext uri="{FF2B5EF4-FFF2-40B4-BE49-F238E27FC236}">
                <a16:creationId xmlns:a16="http://schemas.microsoft.com/office/drawing/2014/main" id="{044F7D8C-8749-4FDB-982F-4408FD84C93C}"/>
              </a:ext>
            </a:extLst>
          </p:cNvPr>
          <p:cNvSpPr>
            <a:spLocks noGrp="1"/>
          </p:cNvSpPr>
          <p:nvPr>
            <p:ph idx="1"/>
          </p:nvPr>
        </p:nvSpPr>
        <p:spPr>
          <a:xfrm>
            <a:off x="307975" y="929044"/>
            <a:ext cx="8299739" cy="6194960"/>
          </a:xfrm>
        </p:spPr>
        <p:txBody>
          <a:bodyPr>
            <a:normAutofit/>
          </a:bodyPr>
          <a:lstStyle/>
          <a:p>
            <a:pPr algn="just">
              <a:lnSpc>
                <a:spcPct val="120000"/>
              </a:lnSpc>
            </a:pPr>
            <a:r>
              <a:rPr lang="tr-TR" sz="1100" dirty="0">
                <a:solidFill>
                  <a:schemeClr val="accent5">
                    <a:lumMod val="50000"/>
                  </a:schemeClr>
                </a:solidFill>
                <a:latin typeface="Times New Roman" panose="02020603050405020304" pitchFamily="18" charset="0"/>
                <a:cs typeface="Times New Roman" panose="02020603050405020304" pitchFamily="18" charset="0"/>
              </a:rPr>
              <a:t>13 Aralık 2022 13.00 -14.30</a:t>
            </a:r>
          </a:p>
          <a:p>
            <a:pPr algn="just">
              <a:lnSpc>
                <a:spcPct val="120000"/>
              </a:lnSpc>
            </a:pPr>
            <a:r>
              <a:rPr lang="tr-TR" sz="1100" dirty="0">
                <a:solidFill>
                  <a:schemeClr val="accent5">
                    <a:lumMod val="50000"/>
                  </a:schemeClr>
                </a:solidFill>
                <a:latin typeface="Times New Roman" panose="02020603050405020304" pitchFamily="18" charset="0"/>
                <a:cs typeface="Times New Roman" panose="02020603050405020304" pitchFamily="18" charset="0"/>
              </a:rPr>
              <a:t>Tarsus </a:t>
            </a:r>
            <a:r>
              <a:rPr lang="tr-TR" sz="1100" dirty="0" err="1">
                <a:solidFill>
                  <a:schemeClr val="accent5">
                    <a:lumMod val="50000"/>
                  </a:schemeClr>
                </a:solidFill>
                <a:latin typeface="Times New Roman" panose="02020603050405020304" pitchFamily="18" charset="0"/>
                <a:cs typeface="Times New Roman" panose="02020603050405020304" pitchFamily="18" charset="0"/>
              </a:rPr>
              <a:t>ÜniversitesiKonferans</a:t>
            </a:r>
            <a:r>
              <a:rPr lang="tr-TR" sz="1100" dirty="0">
                <a:solidFill>
                  <a:schemeClr val="accent5">
                    <a:lumMod val="50000"/>
                  </a:schemeClr>
                </a:solidFill>
                <a:latin typeface="Times New Roman" panose="02020603050405020304" pitchFamily="18" charset="0"/>
                <a:cs typeface="Times New Roman" panose="02020603050405020304" pitchFamily="18" charset="0"/>
              </a:rPr>
              <a:t> Salonu</a:t>
            </a:r>
          </a:p>
          <a:p>
            <a:pPr algn="just">
              <a:lnSpc>
                <a:spcPct val="120000"/>
              </a:lnSpc>
            </a:pPr>
            <a:r>
              <a:rPr lang="tr-TR" sz="1100" dirty="0">
                <a:solidFill>
                  <a:schemeClr val="accent5">
                    <a:lumMod val="50000"/>
                  </a:schemeClr>
                </a:solidFill>
                <a:latin typeface="Times New Roman" panose="02020603050405020304" pitchFamily="18" charset="0"/>
                <a:cs typeface="Times New Roman" panose="02020603050405020304" pitchFamily="18" charset="0"/>
              </a:rPr>
              <a:t> Konuşmacılar</a:t>
            </a:r>
          </a:p>
          <a:p>
            <a:pPr algn="just">
              <a:lnSpc>
                <a:spcPct val="120000"/>
              </a:lnSpc>
            </a:pPr>
            <a:r>
              <a:rPr lang="tr-TR" sz="1100" dirty="0">
                <a:solidFill>
                  <a:schemeClr val="accent5">
                    <a:lumMod val="50000"/>
                  </a:schemeClr>
                </a:solidFill>
                <a:latin typeface="Times New Roman" panose="02020603050405020304" pitchFamily="18" charset="0"/>
                <a:cs typeface="Times New Roman" panose="02020603050405020304" pitchFamily="18" charset="0"/>
              </a:rPr>
              <a:t>“Avrupa İnsan Hakları Sözleşmesi ve Medeni Usul Hukuku Çerçevesinde Adil Yargılanma Hakkı” </a:t>
            </a:r>
            <a:r>
              <a:rPr lang="tr-TR" sz="1100" dirty="0" err="1">
                <a:solidFill>
                  <a:schemeClr val="accent5">
                    <a:lumMod val="50000"/>
                  </a:schemeClr>
                </a:solidFill>
                <a:latin typeface="Times New Roman" panose="02020603050405020304" pitchFamily="18" charset="0"/>
                <a:cs typeface="Times New Roman" panose="02020603050405020304" pitchFamily="18" charset="0"/>
              </a:rPr>
              <a:t>Öğr</a:t>
            </a:r>
            <a:r>
              <a:rPr lang="tr-TR" sz="1100" dirty="0">
                <a:solidFill>
                  <a:schemeClr val="accent5">
                    <a:lumMod val="50000"/>
                  </a:schemeClr>
                </a:solidFill>
                <a:latin typeface="Times New Roman" panose="02020603050405020304" pitchFamily="18" charset="0"/>
                <a:cs typeface="Times New Roman" panose="02020603050405020304" pitchFamily="18" charset="0"/>
              </a:rPr>
              <a:t>. Gör. Ekin Cansu KAMACI</a:t>
            </a:r>
          </a:p>
          <a:p>
            <a:pPr algn="just">
              <a:lnSpc>
                <a:spcPct val="120000"/>
              </a:lnSpc>
            </a:pPr>
            <a:r>
              <a:rPr lang="tr-TR" sz="1100" dirty="0">
                <a:solidFill>
                  <a:schemeClr val="accent5">
                    <a:lumMod val="50000"/>
                  </a:schemeClr>
                </a:solidFill>
                <a:latin typeface="Times New Roman" panose="02020603050405020304" pitchFamily="18" charset="0"/>
                <a:cs typeface="Times New Roman" panose="02020603050405020304" pitchFamily="18" charset="0"/>
              </a:rPr>
              <a:t>Tarsus Üniversitesi Meslek Yüksek Okulu Adalet Programı</a:t>
            </a:r>
          </a:p>
          <a:p>
            <a:pPr algn="just">
              <a:lnSpc>
                <a:spcPct val="120000"/>
              </a:lnSpc>
            </a:pPr>
            <a:r>
              <a:rPr lang="tr-TR" sz="1100" dirty="0">
                <a:solidFill>
                  <a:schemeClr val="accent5">
                    <a:lumMod val="50000"/>
                  </a:schemeClr>
                </a:solidFill>
                <a:latin typeface="Times New Roman" panose="02020603050405020304" pitchFamily="18" charset="0"/>
                <a:cs typeface="Times New Roman" panose="02020603050405020304" pitchFamily="18" charset="0"/>
              </a:rPr>
              <a:t> “İhtiyaç ve Hak Temelli Yaklaşım Bağlamında İnsan Hakları Tartışması” Dr. </a:t>
            </a:r>
            <a:r>
              <a:rPr lang="tr-TR" sz="1100" dirty="0" err="1">
                <a:solidFill>
                  <a:schemeClr val="accent5">
                    <a:lumMod val="50000"/>
                  </a:schemeClr>
                </a:solidFill>
                <a:latin typeface="Times New Roman" panose="02020603050405020304" pitchFamily="18" charset="0"/>
                <a:cs typeface="Times New Roman" panose="02020603050405020304" pitchFamily="18" charset="0"/>
              </a:rPr>
              <a:t>Öğr</a:t>
            </a:r>
            <a:r>
              <a:rPr lang="tr-TR" sz="1100" dirty="0">
                <a:solidFill>
                  <a:schemeClr val="accent5">
                    <a:lumMod val="50000"/>
                  </a:schemeClr>
                </a:solidFill>
                <a:latin typeface="Times New Roman" panose="02020603050405020304" pitchFamily="18" charset="0"/>
                <a:cs typeface="Times New Roman" panose="02020603050405020304" pitchFamily="18" charset="0"/>
              </a:rPr>
              <a:t>. Üyesi Mustafa Çağrı AYALP</a:t>
            </a:r>
          </a:p>
          <a:p>
            <a:pPr algn="just">
              <a:lnSpc>
                <a:spcPct val="120000"/>
              </a:lnSpc>
            </a:pPr>
            <a:r>
              <a:rPr lang="tr-TR" sz="1100" dirty="0">
                <a:solidFill>
                  <a:schemeClr val="accent5">
                    <a:lumMod val="50000"/>
                  </a:schemeClr>
                </a:solidFill>
                <a:latin typeface="Times New Roman" panose="02020603050405020304" pitchFamily="18" charset="0"/>
                <a:cs typeface="Times New Roman" panose="02020603050405020304" pitchFamily="18" charset="0"/>
              </a:rPr>
              <a:t>Tarsus Üniversitesi Uygulamalı Bilimler Fakültesi Sosyal Hizmet Bölümü</a:t>
            </a:r>
          </a:p>
          <a:p>
            <a:pPr algn="just">
              <a:lnSpc>
                <a:spcPct val="120000"/>
              </a:lnSpc>
            </a:pPr>
            <a:r>
              <a:rPr lang="tr-TR" sz="1100" dirty="0">
                <a:solidFill>
                  <a:schemeClr val="accent5">
                    <a:lumMod val="50000"/>
                  </a:schemeClr>
                </a:solidFill>
                <a:latin typeface="Times New Roman" panose="02020603050405020304" pitchFamily="18" charset="0"/>
                <a:cs typeface="Times New Roman" panose="02020603050405020304" pitchFamily="18" charset="0"/>
              </a:rPr>
              <a:t> “Psikoloji Perspektifinden İnsan Hakları” Konuşmacı: Arş. Gör. Cansu SÜNBÜL</a:t>
            </a:r>
          </a:p>
          <a:p>
            <a:pPr algn="just">
              <a:lnSpc>
                <a:spcPct val="120000"/>
              </a:lnSpc>
            </a:pPr>
            <a:r>
              <a:rPr lang="tr-TR" sz="1100" dirty="0">
                <a:solidFill>
                  <a:schemeClr val="accent5">
                    <a:lumMod val="50000"/>
                  </a:schemeClr>
                </a:solidFill>
                <a:latin typeface="Times New Roman" panose="02020603050405020304" pitchFamily="18" charset="0"/>
                <a:cs typeface="Times New Roman" panose="02020603050405020304" pitchFamily="18" charset="0"/>
              </a:rPr>
              <a:t>Tarsus Üniversitesi İnsan ve Toplum Bilimleri Fakültesi Psikoloji Bölümü</a:t>
            </a:r>
          </a:p>
          <a:p>
            <a:pPr algn="just">
              <a:lnSpc>
                <a:spcPct val="120000"/>
              </a:lnSpc>
            </a:pPr>
            <a:r>
              <a:rPr lang="tr-TR" sz="1100" dirty="0">
                <a:solidFill>
                  <a:schemeClr val="accent5">
                    <a:lumMod val="50000"/>
                  </a:schemeClr>
                </a:solidFill>
                <a:latin typeface="Times New Roman" panose="02020603050405020304" pitchFamily="18" charset="0"/>
                <a:cs typeface="Times New Roman" panose="02020603050405020304" pitchFamily="18" charset="0"/>
              </a:rPr>
              <a:t> “İnsan Hakları Bağlamında Çalışma, Barınma ve Eğitim </a:t>
            </a:r>
            <a:r>
              <a:rPr lang="tr-TR" sz="1100" dirty="0" err="1">
                <a:solidFill>
                  <a:schemeClr val="accent5">
                    <a:lumMod val="50000"/>
                  </a:schemeClr>
                </a:solidFill>
                <a:latin typeface="Times New Roman" panose="02020603050405020304" pitchFamily="18" charset="0"/>
                <a:cs typeface="Times New Roman" panose="02020603050405020304" pitchFamily="18" charset="0"/>
              </a:rPr>
              <a:t>Hakkı”Konuşmacı</a:t>
            </a:r>
            <a:r>
              <a:rPr lang="tr-TR" sz="1100" dirty="0">
                <a:solidFill>
                  <a:schemeClr val="accent5">
                    <a:lumMod val="50000"/>
                  </a:schemeClr>
                </a:solidFill>
                <a:latin typeface="Times New Roman" panose="02020603050405020304" pitchFamily="18" charset="0"/>
                <a:cs typeface="Times New Roman" panose="02020603050405020304" pitchFamily="18" charset="0"/>
              </a:rPr>
              <a:t> Doç. Dr. Ayşe ALİCAN ŞEN</a:t>
            </a:r>
          </a:p>
          <a:p>
            <a:pPr algn="just">
              <a:lnSpc>
                <a:spcPct val="120000"/>
              </a:lnSpc>
            </a:pPr>
            <a:r>
              <a:rPr lang="tr-TR" sz="1100" dirty="0">
                <a:solidFill>
                  <a:schemeClr val="accent5">
                    <a:lumMod val="50000"/>
                  </a:schemeClr>
                </a:solidFill>
                <a:latin typeface="Times New Roman" panose="02020603050405020304" pitchFamily="18" charset="0"/>
                <a:cs typeface="Times New Roman" panose="02020603050405020304" pitchFamily="18" charset="0"/>
              </a:rPr>
              <a:t>Tarsus Üniversitesi Uygulamalı Bilimler Fakültesi Sosyal Hizmet Bölümü</a:t>
            </a:r>
          </a:p>
          <a:p>
            <a:pPr algn="just">
              <a:lnSpc>
                <a:spcPct val="120000"/>
              </a:lnSpc>
            </a:pPr>
            <a:r>
              <a:rPr lang="tr-TR" sz="1100" dirty="0">
                <a:solidFill>
                  <a:schemeClr val="accent5">
                    <a:lumMod val="50000"/>
                  </a:schemeClr>
                </a:solidFill>
                <a:latin typeface="Times New Roman" panose="02020603050405020304" pitchFamily="18" charset="0"/>
                <a:cs typeface="Times New Roman" panose="02020603050405020304" pitchFamily="18" charset="0"/>
              </a:rPr>
              <a:t> </a:t>
            </a:r>
            <a:r>
              <a:rPr lang="tr-TR" sz="1100" dirty="0" err="1">
                <a:solidFill>
                  <a:schemeClr val="accent5">
                    <a:lumMod val="50000"/>
                  </a:schemeClr>
                </a:solidFill>
                <a:latin typeface="Times New Roman" panose="02020603050405020304" pitchFamily="18" charset="0"/>
                <a:cs typeface="Times New Roman" panose="02020603050405020304" pitchFamily="18" charset="0"/>
              </a:rPr>
              <a:t>Moderatör</a:t>
            </a:r>
            <a:r>
              <a:rPr lang="tr-TR" sz="1100" dirty="0">
                <a:solidFill>
                  <a:schemeClr val="accent5">
                    <a:lumMod val="50000"/>
                  </a:schemeClr>
                </a:solidFill>
                <a:latin typeface="Times New Roman" panose="02020603050405020304" pitchFamily="18" charset="0"/>
                <a:cs typeface="Times New Roman" panose="02020603050405020304" pitchFamily="18" charset="0"/>
              </a:rPr>
              <a:t>:  Dr. </a:t>
            </a:r>
            <a:r>
              <a:rPr lang="tr-TR" sz="1100" dirty="0" err="1">
                <a:solidFill>
                  <a:schemeClr val="accent5">
                    <a:lumMod val="50000"/>
                  </a:schemeClr>
                </a:solidFill>
                <a:latin typeface="Times New Roman" panose="02020603050405020304" pitchFamily="18" charset="0"/>
                <a:cs typeface="Times New Roman" panose="02020603050405020304" pitchFamily="18" charset="0"/>
              </a:rPr>
              <a:t>Öğr</a:t>
            </a:r>
            <a:r>
              <a:rPr lang="tr-TR" sz="1100" dirty="0">
                <a:solidFill>
                  <a:schemeClr val="accent5">
                    <a:lumMod val="50000"/>
                  </a:schemeClr>
                </a:solidFill>
                <a:latin typeface="Times New Roman" panose="02020603050405020304" pitchFamily="18" charset="0"/>
                <a:cs typeface="Times New Roman" panose="02020603050405020304" pitchFamily="18" charset="0"/>
              </a:rPr>
              <a:t>. Üyesi Aysel TEKGÖZ OBUZ</a:t>
            </a:r>
          </a:p>
          <a:p>
            <a:pPr algn="just">
              <a:lnSpc>
                <a:spcPct val="120000"/>
              </a:lnSpc>
            </a:pPr>
            <a:r>
              <a:rPr lang="tr-TR" sz="1100" dirty="0">
                <a:solidFill>
                  <a:schemeClr val="accent5">
                    <a:lumMod val="50000"/>
                  </a:schemeClr>
                </a:solidFill>
                <a:latin typeface="Times New Roman" panose="02020603050405020304" pitchFamily="18" charset="0"/>
                <a:cs typeface="Times New Roman" panose="02020603050405020304" pitchFamily="18" charset="0"/>
              </a:rPr>
              <a:t>Tarsus Üniversitesi Uygulamalı Bilimler Fakültesi Sosyal Hizmet Bölümü</a:t>
            </a:r>
          </a:p>
          <a:p>
            <a:pPr algn="just">
              <a:lnSpc>
                <a:spcPct val="120000"/>
              </a:lnSpc>
            </a:pPr>
            <a:r>
              <a:rPr lang="tr-TR" sz="1100" dirty="0">
                <a:solidFill>
                  <a:schemeClr val="accent5">
                    <a:lumMod val="50000"/>
                  </a:schemeClr>
                </a:solidFill>
                <a:latin typeface="Times New Roman" panose="02020603050405020304" pitchFamily="18" charset="0"/>
                <a:cs typeface="Times New Roman" panose="02020603050405020304" pitchFamily="18" charset="0"/>
              </a:rPr>
              <a:t> Düzenleyen Birim: Uygulamalı Bilimler Fakültesi Sosyal Hizmet Bölümü</a:t>
            </a:r>
          </a:p>
        </p:txBody>
      </p:sp>
      <p:sp>
        <p:nvSpPr>
          <p:cNvPr id="7" name="AutoShape 6" descr="International Relations and Foreign Policy Chai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8" name="AutoShape 8" descr="International Relations and Foreign Policy Chai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9" name="AutoShape 10" descr="International Relations and Foreign Policy Chair"/>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pic>
        <p:nvPicPr>
          <p:cNvPr id="5" name="İçerik Yer Tutucusu 5" descr="tablo içeren bir resim&#10;&#10;Açıklama otomatik olarak oluşturuldu">
            <a:extLst>
              <a:ext uri="{FF2B5EF4-FFF2-40B4-BE49-F238E27FC236}">
                <a16:creationId xmlns:a16="http://schemas.microsoft.com/office/drawing/2014/main" id="{C8C08730-CE55-A948-BB40-0E61BD68C1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74035" y="929044"/>
            <a:ext cx="3668731" cy="5349836"/>
          </a:xfrm>
          <a:prstGeom prst="rect">
            <a:avLst/>
          </a:prstGeom>
        </p:spPr>
      </p:pic>
    </p:spTree>
    <p:extLst>
      <p:ext uri="{BB962C8B-B14F-4D97-AF65-F5344CB8AC3E}">
        <p14:creationId xmlns:p14="http://schemas.microsoft.com/office/powerpoint/2010/main" val="41448743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864074"/>
            <a:ext cx="7545599" cy="5518547"/>
          </a:xfrm>
        </p:spPr>
        <p:txBody>
          <a:bodyPr>
            <a:noAutofit/>
          </a:bodyPr>
          <a:lstStyle/>
          <a:p>
            <a:pPr algn="l"/>
            <a:r>
              <a:rPr lang="tr-TR" sz="1000" b="1" i="0" u="none" strike="noStrike" dirty="0" err="1">
                <a:solidFill>
                  <a:srgbClr val="151414"/>
                </a:solidFill>
                <a:effectLst/>
                <a:latin typeface="Roboto Bold"/>
              </a:rPr>
              <a:t>Moderatör</a:t>
            </a:r>
            <a:endParaRPr lang="tr-TR" sz="1000" b="0" i="0" u="none" strike="noStrike" dirty="0">
              <a:solidFill>
                <a:srgbClr val="151414"/>
              </a:solidFill>
              <a:effectLst/>
              <a:latin typeface="Montserrat-Light"/>
            </a:endParaRPr>
          </a:p>
          <a:p>
            <a:pPr algn="l"/>
            <a:r>
              <a:rPr lang="tr-TR" sz="1000" b="0" i="0" u="none" strike="noStrike" dirty="0">
                <a:solidFill>
                  <a:srgbClr val="151414"/>
                </a:solidFill>
                <a:effectLst/>
                <a:latin typeface="Montserrat-Light"/>
              </a:rPr>
              <a:t>Dr. </a:t>
            </a:r>
            <a:r>
              <a:rPr lang="tr-TR" sz="1000" b="0" i="0" u="none" strike="noStrike" dirty="0" err="1">
                <a:solidFill>
                  <a:srgbClr val="151414"/>
                </a:solidFill>
                <a:effectLst/>
                <a:latin typeface="Montserrat-Light"/>
              </a:rPr>
              <a:t>Öğr</a:t>
            </a:r>
            <a:r>
              <a:rPr lang="tr-TR" sz="1000" b="0" i="0" u="none" strike="noStrike" dirty="0">
                <a:solidFill>
                  <a:srgbClr val="151414"/>
                </a:solidFill>
                <a:effectLst/>
                <a:latin typeface="Montserrat-Light"/>
              </a:rPr>
              <a:t>. Üyesi Elif DEMİRBAŞ Tarsus Üniversitesi Uygulamalı Bilimler Fakültesi Sosyal Hizmet Bölümü</a:t>
            </a:r>
          </a:p>
          <a:p>
            <a:pPr algn="l"/>
            <a:r>
              <a:rPr lang="tr-TR" sz="1000" b="0" i="0" u="none" strike="noStrike" dirty="0">
                <a:solidFill>
                  <a:srgbClr val="151414"/>
                </a:solidFill>
                <a:effectLst/>
                <a:latin typeface="Montserrat-Light"/>
              </a:rPr>
              <a:t> </a:t>
            </a:r>
            <a:r>
              <a:rPr lang="tr-TR" sz="1000" b="1" i="0" u="none" strike="noStrike" dirty="0">
                <a:solidFill>
                  <a:srgbClr val="151414"/>
                </a:solidFill>
                <a:effectLst/>
                <a:latin typeface="Roboto Bold"/>
              </a:rPr>
              <a:t>“Kadına Yönelik Şiddetle Mücadelede Kurumsal Hizmet Modelleri”</a:t>
            </a:r>
            <a:endParaRPr lang="tr-TR" sz="1000" b="0" i="0" u="none" strike="noStrike" dirty="0">
              <a:solidFill>
                <a:srgbClr val="151414"/>
              </a:solidFill>
              <a:effectLst/>
              <a:latin typeface="Montserrat-Light"/>
            </a:endParaRPr>
          </a:p>
          <a:p>
            <a:pPr algn="l"/>
            <a:r>
              <a:rPr lang="tr-TR" sz="1000" b="1" i="0" u="none" strike="noStrike" dirty="0">
                <a:solidFill>
                  <a:srgbClr val="151414"/>
                </a:solidFill>
                <a:effectLst/>
                <a:latin typeface="Roboto Bold"/>
              </a:rPr>
              <a:t>Konuşmacı</a:t>
            </a:r>
            <a:endParaRPr lang="tr-TR" sz="1000" b="0" i="0" u="none" strike="noStrike" dirty="0">
              <a:solidFill>
                <a:srgbClr val="151414"/>
              </a:solidFill>
              <a:effectLst/>
              <a:latin typeface="Montserrat-Light"/>
            </a:endParaRPr>
          </a:p>
          <a:p>
            <a:pPr algn="l"/>
            <a:r>
              <a:rPr lang="tr-TR" sz="1000" b="0" i="0" u="none" strike="noStrike" dirty="0">
                <a:solidFill>
                  <a:srgbClr val="151414"/>
                </a:solidFill>
                <a:effectLst/>
                <a:latin typeface="Montserrat-Light"/>
              </a:rPr>
              <a:t>Doç. Dr. Ayşe ALİCAN ŞEN Tarsus Üniversitesi Uygulamalı Bilimler Fakültesi Sosyal Hizmet Bölümü</a:t>
            </a:r>
          </a:p>
          <a:p>
            <a:pPr algn="l"/>
            <a:r>
              <a:rPr lang="tr-TR" sz="1000" b="0" i="0" u="none" strike="noStrike" dirty="0">
                <a:solidFill>
                  <a:srgbClr val="151414"/>
                </a:solidFill>
                <a:effectLst/>
                <a:latin typeface="Montserrat-Light"/>
              </a:rPr>
              <a:t> </a:t>
            </a:r>
            <a:r>
              <a:rPr lang="tr-TR" sz="1000" b="1" i="0" u="none" strike="noStrike" dirty="0">
                <a:solidFill>
                  <a:srgbClr val="151414"/>
                </a:solidFill>
                <a:effectLst/>
                <a:latin typeface="Roboto Bold"/>
              </a:rPr>
              <a:t>“Flört Şiddeti”</a:t>
            </a:r>
            <a:endParaRPr lang="tr-TR" sz="1000" b="0" i="0" u="none" strike="noStrike" dirty="0">
              <a:solidFill>
                <a:srgbClr val="151414"/>
              </a:solidFill>
              <a:effectLst/>
              <a:latin typeface="Montserrat-Light"/>
            </a:endParaRPr>
          </a:p>
          <a:p>
            <a:pPr algn="l"/>
            <a:r>
              <a:rPr lang="tr-TR" sz="1000" b="1" i="0" u="none" strike="noStrike" dirty="0">
                <a:solidFill>
                  <a:srgbClr val="151414"/>
                </a:solidFill>
                <a:effectLst/>
                <a:latin typeface="Roboto Bold"/>
              </a:rPr>
              <a:t>Konuşmacı</a:t>
            </a:r>
            <a:endParaRPr lang="tr-TR" sz="1000" b="0" i="0" u="none" strike="noStrike" dirty="0">
              <a:solidFill>
                <a:srgbClr val="151414"/>
              </a:solidFill>
              <a:effectLst/>
              <a:latin typeface="Montserrat-Light"/>
            </a:endParaRPr>
          </a:p>
          <a:p>
            <a:pPr algn="l"/>
            <a:r>
              <a:rPr lang="tr-TR" sz="1000" b="0" i="0" u="none" strike="noStrike" dirty="0">
                <a:solidFill>
                  <a:srgbClr val="151414"/>
                </a:solidFill>
                <a:effectLst/>
                <a:latin typeface="Montserrat-Light"/>
              </a:rPr>
              <a:t>Dr. </a:t>
            </a:r>
            <a:r>
              <a:rPr lang="tr-TR" sz="1000" b="0" i="0" u="none" strike="noStrike" dirty="0" err="1">
                <a:solidFill>
                  <a:srgbClr val="151414"/>
                </a:solidFill>
                <a:effectLst/>
                <a:latin typeface="Montserrat-Light"/>
              </a:rPr>
              <a:t>Öğr</a:t>
            </a:r>
            <a:r>
              <a:rPr lang="tr-TR" sz="1000" b="0" i="0" u="none" strike="noStrike" dirty="0">
                <a:solidFill>
                  <a:srgbClr val="151414"/>
                </a:solidFill>
                <a:effectLst/>
                <a:latin typeface="Montserrat-Light"/>
              </a:rPr>
              <a:t>. Üyesi Aysel TEKGÖZ OBUZ Tarsus Üniversitesi Uygulamalı Bilimler Fakültesi Sosyal Hizmet Bölümü</a:t>
            </a:r>
          </a:p>
          <a:p>
            <a:pPr algn="l"/>
            <a:r>
              <a:rPr lang="tr-TR" sz="1000" b="0" i="0" u="none" strike="noStrike" dirty="0">
                <a:solidFill>
                  <a:srgbClr val="151414"/>
                </a:solidFill>
                <a:effectLst/>
                <a:latin typeface="Montserrat-Light"/>
              </a:rPr>
              <a:t> </a:t>
            </a:r>
            <a:r>
              <a:rPr lang="tr-TR" sz="1000" b="1" i="0" u="none" strike="noStrike" dirty="0">
                <a:solidFill>
                  <a:srgbClr val="151414"/>
                </a:solidFill>
                <a:effectLst/>
                <a:latin typeface="Roboto Bold"/>
              </a:rPr>
              <a:t>“Kadına Yönelik Şiddetin Kadın Sağlığına Etkisi”</a:t>
            </a:r>
            <a:endParaRPr lang="tr-TR" sz="1000" b="0" i="0" u="none" strike="noStrike" dirty="0">
              <a:solidFill>
                <a:srgbClr val="151414"/>
              </a:solidFill>
              <a:effectLst/>
              <a:latin typeface="Montserrat-Light"/>
            </a:endParaRPr>
          </a:p>
          <a:p>
            <a:pPr algn="l"/>
            <a:r>
              <a:rPr lang="tr-TR" sz="1000" b="1" i="0" u="none" strike="noStrike" dirty="0">
                <a:solidFill>
                  <a:srgbClr val="151414"/>
                </a:solidFill>
                <a:effectLst/>
                <a:latin typeface="Roboto Bold"/>
              </a:rPr>
              <a:t>Konuşmacı</a:t>
            </a:r>
            <a:endParaRPr lang="tr-TR" sz="1000" b="0" i="0" u="none" strike="noStrike" dirty="0">
              <a:solidFill>
                <a:srgbClr val="151414"/>
              </a:solidFill>
              <a:effectLst/>
              <a:latin typeface="Montserrat-Light"/>
            </a:endParaRPr>
          </a:p>
          <a:p>
            <a:pPr algn="l"/>
            <a:r>
              <a:rPr lang="tr-TR" sz="1000" b="0" i="0" u="none" strike="noStrike" dirty="0">
                <a:solidFill>
                  <a:srgbClr val="151414"/>
                </a:solidFill>
                <a:effectLst/>
                <a:latin typeface="Montserrat-Light"/>
              </a:rPr>
              <a:t>Dr. </a:t>
            </a:r>
            <a:r>
              <a:rPr lang="tr-TR" sz="1000" b="0" i="0" u="none" strike="noStrike" dirty="0" err="1">
                <a:solidFill>
                  <a:srgbClr val="151414"/>
                </a:solidFill>
                <a:effectLst/>
                <a:latin typeface="Montserrat-Light"/>
              </a:rPr>
              <a:t>Öğr</a:t>
            </a:r>
            <a:r>
              <a:rPr lang="tr-TR" sz="1000" b="0" i="0" u="none" strike="noStrike" dirty="0">
                <a:solidFill>
                  <a:srgbClr val="151414"/>
                </a:solidFill>
                <a:effectLst/>
                <a:latin typeface="Montserrat-Light"/>
              </a:rPr>
              <a:t>. Üyesi Özlem KOÇ Tarsus Üniversitesi Sağlık Bilimleri Fakültesi Ebelik Bölümü</a:t>
            </a:r>
          </a:p>
          <a:p>
            <a:pPr algn="l"/>
            <a:r>
              <a:rPr lang="tr-TR" sz="1000" b="0" i="0" u="none" strike="noStrike" dirty="0">
                <a:solidFill>
                  <a:srgbClr val="151414"/>
                </a:solidFill>
                <a:effectLst/>
                <a:latin typeface="Montserrat-Light"/>
              </a:rPr>
              <a:t> “</a:t>
            </a:r>
            <a:r>
              <a:rPr lang="tr-TR" sz="1000" b="1" i="0" u="none" strike="noStrike" dirty="0">
                <a:solidFill>
                  <a:srgbClr val="151414"/>
                </a:solidFill>
                <a:effectLst/>
                <a:latin typeface="Roboto Bold"/>
              </a:rPr>
              <a:t>Kadına Yönelik Şiddetle Mücadele Süreci ve Yasal Haklar”</a:t>
            </a:r>
            <a:endParaRPr lang="tr-TR" sz="1000" b="0" i="0" u="none" strike="noStrike" dirty="0">
              <a:solidFill>
                <a:srgbClr val="151414"/>
              </a:solidFill>
              <a:effectLst/>
              <a:latin typeface="Montserrat-Light"/>
            </a:endParaRPr>
          </a:p>
          <a:p>
            <a:pPr algn="l"/>
            <a:r>
              <a:rPr lang="tr-TR" sz="1000" b="0" i="0" u="none" strike="noStrike" dirty="0">
                <a:solidFill>
                  <a:srgbClr val="151414"/>
                </a:solidFill>
                <a:effectLst/>
                <a:latin typeface="Montserrat-Light"/>
              </a:rPr>
              <a:t>Ezgi YARDIMCI Tarsus Sosyal Hizmet Merkezi, Sosyolog</a:t>
            </a:r>
          </a:p>
          <a:p>
            <a:pPr algn="l"/>
            <a:r>
              <a:rPr lang="tr-TR" sz="1000" b="0" i="0" u="none" strike="noStrike" dirty="0">
                <a:solidFill>
                  <a:srgbClr val="151414"/>
                </a:solidFill>
                <a:effectLst/>
                <a:latin typeface="Montserrat-Light"/>
              </a:rPr>
              <a:t> </a:t>
            </a:r>
            <a:r>
              <a:rPr lang="tr-TR" sz="1000" b="1" i="0" u="none" strike="noStrike" dirty="0">
                <a:solidFill>
                  <a:srgbClr val="151414"/>
                </a:solidFill>
                <a:effectLst/>
                <a:latin typeface="Roboto Bold"/>
              </a:rPr>
              <a:t>“KADES Uygulaması ve Elektronik Kelepçe Tanıtımı”</a:t>
            </a:r>
            <a:endParaRPr lang="tr-TR" sz="1000" b="0" i="0" u="none" strike="noStrike" dirty="0">
              <a:solidFill>
                <a:srgbClr val="151414"/>
              </a:solidFill>
              <a:effectLst/>
              <a:latin typeface="Montserrat-Light"/>
            </a:endParaRPr>
          </a:p>
          <a:p>
            <a:pPr algn="l"/>
            <a:r>
              <a:rPr lang="tr-TR" sz="1000" b="0" i="0" u="none" strike="noStrike" dirty="0">
                <a:solidFill>
                  <a:srgbClr val="151414"/>
                </a:solidFill>
                <a:effectLst/>
                <a:latin typeface="Montserrat-Light"/>
              </a:rPr>
              <a:t>Mustafa ÖZER Tarsus İlçe Emniyet Müdürlüğü</a:t>
            </a:r>
          </a:p>
          <a:p>
            <a:pPr algn="l"/>
            <a:r>
              <a:rPr lang="tr-TR" sz="1000" b="0" i="0" u="none" strike="noStrike" dirty="0">
                <a:solidFill>
                  <a:srgbClr val="151414"/>
                </a:solidFill>
                <a:effectLst/>
                <a:latin typeface="Montserrat-Light"/>
              </a:rPr>
              <a:t> </a:t>
            </a:r>
            <a:r>
              <a:rPr lang="tr-TR" sz="1000" b="1" i="0" u="none" strike="noStrike" dirty="0">
                <a:solidFill>
                  <a:srgbClr val="151414"/>
                </a:solidFill>
                <a:effectLst/>
                <a:latin typeface="Roboto Bold"/>
              </a:rPr>
              <a:t>“Adli Sistem İçinde Şiddet Mağduru Kadınlara Yönelik Yönlendirme ve Tedbir Kararlarının Uygulanması: Vaka Örnekleri Üzerinden”</a:t>
            </a:r>
            <a:endParaRPr lang="tr-TR" sz="1000" b="0" i="0" u="none" strike="noStrike" dirty="0">
              <a:solidFill>
                <a:srgbClr val="151414"/>
              </a:solidFill>
              <a:effectLst/>
              <a:latin typeface="Montserrat-Light"/>
            </a:endParaRPr>
          </a:p>
          <a:p>
            <a:pPr algn="l"/>
            <a:r>
              <a:rPr lang="tr-TR" sz="1000" b="0" i="0" u="none" strike="noStrike" dirty="0">
                <a:solidFill>
                  <a:srgbClr val="151414"/>
                </a:solidFill>
                <a:effectLst/>
                <a:latin typeface="Montserrat-Light"/>
              </a:rPr>
              <a:t>Merve DUMAN SARI Tarsus Adliyesi Sosyal Hizmet Uzmanı</a:t>
            </a:r>
          </a:p>
          <a:p>
            <a:pPr algn="l"/>
            <a:r>
              <a:rPr lang="tr-TR" sz="1000" b="0" i="0" u="none" strike="noStrike" dirty="0">
                <a:solidFill>
                  <a:srgbClr val="151414"/>
                </a:solidFill>
                <a:effectLst/>
                <a:latin typeface="Montserrat-Light"/>
              </a:rPr>
              <a:t> </a:t>
            </a:r>
            <a:r>
              <a:rPr lang="tr-TR" sz="1000" b="1" i="0" u="none" strike="noStrike" dirty="0">
                <a:solidFill>
                  <a:srgbClr val="151414"/>
                </a:solidFill>
                <a:effectLst/>
                <a:latin typeface="Roboto Bold"/>
              </a:rPr>
              <a:t>“Adli Görüşme Odasının Şiddet Mağduru Kadınlara Yönelik Hizmetleri: Vaka Örnekleri Üzerinden”</a:t>
            </a:r>
            <a:endParaRPr lang="tr-TR" sz="1000" b="0" i="0" u="none" strike="noStrike" dirty="0">
              <a:solidFill>
                <a:srgbClr val="151414"/>
              </a:solidFill>
              <a:effectLst/>
              <a:latin typeface="Montserrat-Light"/>
            </a:endParaRPr>
          </a:p>
          <a:p>
            <a:pPr algn="l"/>
            <a:r>
              <a:rPr lang="tr-TR" sz="1000" b="0" i="0" u="none" strike="noStrike" dirty="0">
                <a:solidFill>
                  <a:srgbClr val="151414"/>
                </a:solidFill>
                <a:effectLst/>
                <a:latin typeface="Montserrat-Light"/>
              </a:rPr>
              <a:t>Merve SAYGI Tarsus Adliyesi Sosyal Hizmet Uzmanı</a:t>
            </a:r>
          </a:p>
          <a:p>
            <a:endParaRPr lang="tr-TR" sz="1200" dirty="0"/>
          </a:p>
        </p:txBody>
      </p:sp>
      <p:pic>
        <p:nvPicPr>
          <p:cNvPr id="2" name="İçerik Yer Tutucusu 7">
            <a:extLst>
              <a:ext uri="{FF2B5EF4-FFF2-40B4-BE49-F238E27FC236}">
                <a16:creationId xmlns:a16="http://schemas.microsoft.com/office/drawing/2014/main" id="{4A6C4573-6B52-6B81-3F1B-DCEE08D0D0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45599" y="864074"/>
            <a:ext cx="4646401" cy="5518547"/>
          </a:xfrm>
          <a:prstGeom prst="rect">
            <a:avLst/>
          </a:prstGeom>
        </p:spPr>
      </p:pic>
      <p:sp>
        <p:nvSpPr>
          <p:cNvPr id="5" name="Metin kutusu 4">
            <a:extLst>
              <a:ext uri="{FF2B5EF4-FFF2-40B4-BE49-F238E27FC236}">
                <a16:creationId xmlns:a16="http://schemas.microsoft.com/office/drawing/2014/main" id="{35AEDD60-0349-00F3-1CCF-11160EC72825}"/>
              </a:ext>
            </a:extLst>
          </p:cNvPr>
          <p:cNvSpPr txBox="1"/>
          <p:nvPr/>
        </p:nvSpPr>
        <p:spPr>
          <a:xfrm>
            <a:off x="2912347" y="156188"/>
            <a:ext cx="8992608" cy="707886"/>
          </a:xfrm>
          <a:prstGeom prst="rect">
            <a:avLst/>
          </a:prstGeom>
          <a:noFill/>
        </p:spPr>
        <p:txBody>
          <a:bodyPr wrap="square">
            <a:spAutoFit/>
          </a:bodyPr>
          <a:lstStyle/>
          <a:p>
            <a:pPr algn="r"/>
            <a:r>
              <a:rPr lang="tr-TR" sz="4000" dirty="0">
                <a:solidFill>
                  <a:schemeClr val="bg1"/>
                </a:solidFill>
                <a:latin typeface="Times New Roman" panose="02020603050405020304" pitchFamily="18" charset="0"/>
                <a:cs typeface="Times New Roman" panose="02020603050405020304" pitchFamily="18" charset="0"/>
              </a:rPr>
              <a:t>Panel</a:t>
            </a:r>
            <a:endParaRPr lang="tr-TR" sz="4000" dirty="0"/>
          </a:p>
        </p:txBody>
      </p:sp>
    </p:spTree>
    <p:extLst>
      <p:ext uri="{BB962C8B-B14F-4D97-AF65-F5344CB8AC3E}">
        <p14:creationId xmlns:p14="http://schemas.microsoft.com/office/powerpoint/2010/main" val="12840935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1">
            <a:extLst>
              <a:ext uri="{FF2B5EF4-FFF2-40B4-BE49-F238E27FC236}">
                <a16:creationId xmlns:a16="http://schemas.microsoft.com/office/drawing/2014/main" id="{3E095CE7-43CD-CB83-ED2D-6EB160F1239A}"/>
              </a:ext>
            </a:extLst>
          </p:cNvPr>
          <p:cNvSpPr>
            <a:spLocks noGrp="1"/>
          </p:cNvSpPr>
          <p:nvPr>
            <p:ph type="title"/>
          </p:nvPr>
        </p:nvSpPr>
        <p:spPr>
          <a:xfrm>
            <a:off x="7193280" y="128059"/>
            <a:ext cx="4761653" cy="744008"/>
          </a:xfrm>
        </p:spPr>
        <p:txBody>
          <a:bodyPr>
            <a:normAutofit/>
          </a:bodyPr>
          <a:lstStyle/>
          <a:p>
            <a:pPr algn="r"/>
            <a:r>
              <a:rPr lang="tr-TR" dirty="0">
                <a:solidFill>
                  <a:schemeClr val="bg1"/>
                </a:solidFill>
                <a:latin typeface="Times New Roman" panose="02020603050405020304" pitchFamily="18" charset="0"/>
                <a:cs typeface="Times New Roman" panose="02020603050405020304" pitchFamily="18" charset="0"/>
              </a:rPr>
              <a:t>Webinar</a:t>
            </a:r>
          </a:p>
        </p:txBody>
      </p:sp>
      <p:sp>
        <p:nvSpPr>
          <p:cNvPr id="3" name="İçerik Yer Tutucusu 2"/>
          <p:cNvSpPr>
            <a:spLocks noGrp="1"/>
          </p:cNvSpPr>
          <p:nvPr>
            <p:ph idx="1"/>
          </p:nvPr>
        </p:nvSpPr>
        <p:spPr>
          <a:xfrm>
            <a:off x="381000" y="1923880"/>
            <a:ext cx="11120120" cy="4131480"/>
          </a:xfrm>
        </p:spPr>
        <p:txBody>
          <a:bodyPr>
            <a:normAutofit/>
          </a:bodyPr>
          <a:lstStyle/>
          <a:p>
            <a:pPr>
              <a:lnSpc>
                <a:spcPct val="120000"/>
              </a:lnSpc>
            </a:pPr>
            <a:r>
              <a:rPr lang="tr-TR" dirty="0">
                <a:solidFill>
                  <a:srgbClr val="4472C4">
                    <a:lumMod val="50000"/>
                  </a:srgbClr>
                </a:solidFill>
                <a:latin typeface="Times New Roman" panose="02020603050405020304" pitchFamily="18" charset="0"/>
                <a:cs typeface="Times New Roman" panose="02020603050405020304" pitchFamily="18" charset="0"/>
              </a:rPr>
              <a:t>13 Haziran 2022 </a:t>
            </a:r>
            <a:r>
              <a:rPr lang="tr-TR" dirty="0" err="1">
                <a:solidFill>
                  <a:srgbClr val="4472C4">
                    <a:lumMod val="50000"/>
                  </a:srgbClr>
                </a:solidFill>
                <a:latin typeface="Times New Roman" panose="02020603050405020304" pitchFamily="18" charset="0"/>
                <a:cs typeface="Times New Roman" panose="02020603050405020304" pitchFamily="18" charset="0"/>
              </a:rPr>
              <a:t>Webinar</a:t>
            </a:r>
            <a:r>
              <a:rPr lang="tr-TR" dirty="0">
                <a:solidFill>
                  <a:srgbClr val="4472C4">
                    <a:lumMod val="50000"/>
                  </a:srgbClr>
                </a:solidFill>
                <a:latin typeface="Times New Roman" panose="02020603050405020304" pitchFamily="18" charset="0"/>
                <a:cs typeface="Times New Roman" panose="02020603050405020304" pitchFamily="18" charset="0"/>
              </a:rPr>
              <a:t> Tarsus Üniversitesi Rektörlüğü “6284 Sayılı Kadına Yönelik Şiddet ve Ailenin Korunması Yasası: Koruyucu ve Önleyici Hizmet Modelleri” Konuşmacı: </a:t>
            </a:r>
            <a:r>
              <a:rPr lang="tr-TR" dirty="0" err="1">
                <a:solidFill>
                  <a:srgbClr val="4472C4">
                    <a:lumMod val="50000"/>
                  </a:srgbClr>
                </a:solidFill>
                <a:latin typeface="Times New Roman" panose="02020603050405020304" pitchFamily="18" charset="0"/>
                <a:cs typeface="Times New Roman" panose="02020603050405020304" pitchFamily="18" charset="0"/>
              </a:rPr>
              <a:t>Doç.Dr</a:t>
            </a:r>
            <a:r>
              <a:rPr lang="tr-TR" dirty="0">
                <a:solidFill>
                  <a:srgbClr val="4472C4">
                    <a:lumMod val="50000"/>
                  </a:srgbClr>
                </a:solidFill>
                <a:latin typeface="Times New Roman" panose="02020603050405020304" pitchFamily="18" charset="0"/>
                <a:cs typeface="Times New Roman" panose="02020603050405020304" pitchFamily="18" charset="0"/>
              </a:rPr>
              <a:t>. Ayşe ALİCAN ŞEN- (WEBINAR)</a:t>
            </a:r>
          </a:p>
        </p:txBody>
      </p:sp>
    </p:spTree>
    <p:extLst>
      <p:ext uri="{BB962C8B-B14F-4D97-AF65-F5344CB8AC3E}">
        <p14:creationId xmlns:p14="http://schemas.microsoft.com/office/powerpoint/2010/main" val="36090640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pPr algn="ctr"/>
            <a:r>
              <a:rPr lang="tr-TR" sz="3600" b="1" dirty="0"/>
              <a:t>WEBİNAR</a:t>
            </a:r>
            <a:endParaRPr lang="tr-TR" sz="3600" dirty="0"/>
          </a:p>
        </p:txBody>
      </p:sp>
      <p:sp>
        <p:nvSpPr>
          <p:cNvPr id="3" name="İçerik Yer Tutucusu 2"/>
          <p:cNvSpPr>
            <a:spLocks noGrp="1"/>
          </p:cNvSpPr>
          <p:nvPr>
            <p:ph sz="half" idx="1"/>
          </p:nvPr>
        </p:nvSpPr>
        <p:spPr/>
        <p:txBody>
          <a:bodyPr/>
          <a:lstStyle/>
          <a:p>
            <a:r>
              <a:rPr lang="tr-TR" sz="2800" dirty="0">
                <a:effectLst/>
                <a:latin typeface="Calibri" panose="020F0502020204030204" pitchFamily="34" charset="0"/>
                <a:ea typeface="Calibri" panose="020F0502020204030204" pitchFamily="34" charset="0"/>
                <a:cs typeface="Times New Roman" panose="02020603050405020304" pitchFamily="18" charset="0"/>
              </a:rPr>
              <a:t>Mesleki Kariyer Yolculuğu – Manolya KARAOĞLAN-Mersin Büyükşehir Belediyesi SHU- 1 (WEBINAR)</a:t>
            </a:r>
          </a:p>
          <a:p>
            <a:r>
              <a:rPr lang="tr-TR" sz="2800" dirty="0">
                <a:effectLst/>
                <a:latin typeface="Calibri" panose="020F0502020204030204" pitchFamily="34" charset="0"/>
                <a:ea typeface="Calibri" panose="020F0502020204030204" pitchFamily="34" charset="0"/>
                <a:cs typeface="Times New Roman" panose="02020603050405020304" pitchFamily="18" charset="0"/>
              </a:rPr>
              <a:t>Tarih: 28.11.2022</a:t>
            </a:r>
          </a:p>
          <a:p>
            <a:r>
              <a:rPr lang="tr-TR" sz="2800" dirty="0">
                <a:effectLst/>
                <a:latin typeface="Calibri" panose="020F0502020204030204" pitchFamily="34" charset="0"/>
                <a:ea typeface="Calibri" panose="020F0502020204030204" pitchFamily="34" charset="0"/>
                <a:cs typeface="Times New Roman" panose="02020603050405020304" pitchFamily="18" charset="0"/>
              </a:rPr>
              <a:t>Saat:19:00</a:t>
            </a:r>
          </a:p>
          <a:p>
            <a:endParaRPr lang="tr-TR" dirty="0"/>
          </a:p>
        </p:txBody>
      </p:sp>
      <p:graphicFrame>
        <p:nvGraphicFramePr>
          <p:cNvPr id="12" name="Content Placeholder 11">
            <a:hlinkClick r:id="" action="ppaction://ole?verb=0"/>
          </p:cNvPr>
          <p:cNvGraphicFramePr>
            <a:graphicFrameLocks noGrp="1" noChangeAspect="1"/>
          </p:cNvGraphicFramePr>
          <p:nvPr>
            <p:ph sz="half" idx="2"/>
          </p:nvPr>
        </p:nvGraphicFramePr>
        <p:xfrm>
          <a:off x="6699250" y="1825625"/>
          <a:ext cx="4127500" cy="4351338"/>
        </p:xfrm>
        <a:graphic>
          <a:graphicData uri="http://schemas.openxmlformats.org/presentationml/2006/ole">
            <mc:AlternateContent xmlns:mc="http://schemas.openxmlformats.org/markup-compatibility/2006">
              <mc:Choice xmlns:v="urn:schemas-microsoft-com:vml" Requires="v">
                <p:oleObj r:id="rId2" imgW="8410575" imgH="8867775" progId="Word.Document.12">
                  <p:embed/>
                </p:oleObj>
              </mc:Choice>
              <mc:Fallback>
                <p:oleObj r:id="rId2" imgW="8410575" imgH="8867775" progId="Word.Document.12">
                  <p:embed/>
                  <p:pic>
                    <p:nvPicPr>
                      <p:cNvPr id="12" name="Content Placeholder 11">
                        <a:hlinkClick r:id="" action="ppaction://ole?verb=0"/>
                      </p:cNvPr>
                      <p:cNvPicPr/>
                      <p:nvPr/>
                    </p:nvPicPr>
                    <p:blipFill>
                      <a:blip r:embed="rId3"/>
                      <a:stretch>
                        <a:fillRect/>
                      </a:stretch>
                    </p:blipFill>
                    <p:spPr>
                      <a:xfrm>
                        <a:off x="6699250" y="1825625"/>
                        <a:ext cx="4127500" cy="4351338"/>
                      </a:xfrm>
                      <a:prstGeom prst="rect">
                        <a:avLst/>
                      </a:prstGeom>
                    </p:spPr>
                  </p:pic>
                </p:oleObj>
              </mc:Fallback>
            </mc:AlternateContent>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ctr"/>
            <a:r>
              <a:rPr lang="tr-TR" b="1" dirty="0"/>
              <a:t>SÖYLEYİŞİ</a:t>
            </a:r>
            <a:endParaRPr lang="en-US" b="1" dirty="0"/>
          </a:p>
        </p:txBody>
      </p:sp>
      <p:sp>
        <p:nvSpPr>
          <p:cNvPr id="3" name="İçerik Yer Tutucusu 2"/>
          <p:cNvSpPr>
            <a:spLocks noGrp="1"/>
          </p:cNvSpPr>
          <p:nvPr>
            <p:ph sz="half" idx="1"/>
          </p:nvPr>
        </p:nvSpPr>
        <p:spPr/>
        <p:txBody>
          <a:bodyPr/>
          <a:lstStyle/>
          <a:p>
            <a:pPr algn="just"/>
            <a:r>
              <a:rPr lang="tr-TR" dirty="0">
                <a:effectLst/>
                <a:latin typeface="Calibri" panose="020F0502020204030204" pitchFamily="34" charset="0"/>
                <a:ea typeface="Calibri" panose="020F0502020204030204" pitchFamily="34" charset="0"/>
                <a:cs typeface="Calibri" panose="020F0502020204030204" pitchFamily="34" charset="0"/>
              </a:rPr>
              <a:t>Mesleki Kariyer Yolculuğu –-TÜRK KIZILAY Mersin Toplum Merkezi SHU- 2 (SÖYLEŞİ)</a:t>
            </a:r>
          </a:p>
          <a:p>
            <a:pPr algn="just"/>
            <a:r>
              <a:rPr lang="tr-TR" dirty="0">
                <a:latin typeface="Calibri" panose="020F0502020204030204" pitchFamily="34" charset="0"/>
                <a:cs typeface="Calibri" panose="020F0502020204030204" pitchFamily="34" charset="0"/>
              </a:rPr>
              <a:t>Tarih: 09.12.2022</a:t>
            </a:r>
          </a:p>
          <a:p>
            <a:pPr algn="just"/>
            <a:r>
              <a:rPr lang="tr-TR" dirty="0">
                <a:latin typeface="Calibri" panose="020F0502020204030204" pitchFamily="34" charset="0"/>
                <a:cs typeface="Calibri" panose="020F0502020204030204" pitchFamily="34" charset="0"/>
              </a:rPr>
              <a:t>Saat:13:00</a:t>
            </a:r>
          </a:p>
          <a:p>
            <a:pPr algn="just"/>
            <a:endParaRPr lang="tr-TR" dirty="0">
              <a:latin typeface="Calibri" panose="020F0502020204030204" pitchFamily="34" charset="0"/>
              <a:cs typeface="Calibri" panose="020F0502020204030204" pitchFamily="34" charset="0"/>
            </a:endParaRPr>
          </a:p>
        </p:txBody>
      </p:sp>
      <p:graphicFrame>
        <p:nvGraphicFramePr>
          <p:cNvPr id="11" name="Content Placeholder 10">
            <a:hlinkClick r:id="" action="ppaction://ole?verb=0"/>
          </p:cNvPr>
          <p:cNvGraphicFramePr>
            <a:graphicFrameLocks noGrp="1" noChangeAspect="1"/>
          </p:cNvGraphicFramePr>
          <p:nvPr>
            <p:ph sz="half" idx="2"/>
          </p:nvPr>
        </p:nvGraphicFramePr>
        <p:xfrm>
          <a:off x="6669088" y="1825625"/>
          <a:ext cx="4187825" cy="4351338"/>
        </p:xfrm>
        <a:graphic>
          <a:graphicData uri="http://schemas.openxmlformats.org/presentationml/2006/ole">
            <mc:AlternateContent xmlns:mc="http://schemas.openxmlformats.org/markup-compatibility/2006">
              <mc:Choice xmlns:v="urn:schemas-microsoft-com:vml" Requires="v">
                <p:oleObj r:id="rId2" imgW="8534400" imgH="8867775" progId="Word.Document.12">
                  <p:embed/>
                </p:oleObj>
              </mc:Choice>
              <mc:Fallback>
                <p:oleObj r:id="rId2" imgW="8534400" imgH="8867775" progId="Word.Document.12">
                  <p:embed/>
                  <p:pic>
                    <p:nvPicPr>
                      <p:cNvPr id="11" name="Content Placeholder 10">
                        <a:hlinkClick r:id="" action="ppaction://ole?verb=0"/>
                      </p:cNvPr>
                      <p:cNvPicPr/>
                      <p:nvPr/>
                    </p:nvPicPr>
                    <p:blipFill>
                      <a:blip r:embed="rId3"/>
                      <a:stretch>
                        <a:fillRect/>
                      </a:stretch>
                    </p:blipFill>
                    <p:spPr>
                      <a:xfrm>
                        <a:off x="6669088" y="1825625"/>
                        <a:ext cx="4187825" cy="4351338"/>
                      </a:xfrm>
                      <a:prstGeom prst="rect">
                        <a:avLst/>
                      </a:prstGeom>
                    </p:spPr>
                  </p:pic>
                </p:oleObj>
              </mc:Fallback>
            </mc:AlternateContent>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1">
            <a:extLst>
              <a:ext uri="{FF2B5EF4-FFF2-40B4-BE49-F238E27FC236}">
                <a16:creationId xmlns:a16="http://schemas.microsoft.com/office/drawing/2014/main" id="{3E095CE7-43CD-CB83-ED2D-6EB160F1239A}"/>
              </a:ext>
            </a:extLst>
          </p:cNvPr>
          <p:cNvSpPr>
            <a:spLocks noGrp="1"/>
          </p:cNvSpPr>
          <p:nvPr>
            <p:ph type="title"/>
          </p:nvPr>
        </p:nvSpPr>
        <p:spPr>
          <a:xfrm>
            <a:off x="8441266" y="128059"/>
            <a:ext cx="3513667" cy="744008"/>
          </a:xfrm>
        </p:spPr>
        <p:txBody>
          <a:bodyPr/>
          <a:lstStyle/>
          <a:p>
            <a:r>
              <a:rPr lang="tr-TR" dirty="0">
                <a:solidFill>
                  <a:schemeClr val="bg1"/>
                </a:solidFill>
                <a:latin typeface="Times New Roman" panose="02020603050405020304" pitchFamily="18" charset="0"/>
                <a:cs typeface="Times New Roman" panose="02020603050405020304" pitchFamily="18" charset="0"/>
              </a:rPr>
              <a:t>Teknik Gezi</a:t>
            </a:r>
          </a:p>
        </p:txBody>
      </p:sp>
      <p:sp>
        <p:nvSpPr>
          <p:cNvPr id="3" name="İçerik Yer Tutucusu 2"/>
          <p:cNvSpPr>
            <a:spLocks noGrp="1"/>
          </p:cNvSpPr>
          <p:nvPr>
            <p:ph idx="1"/>
          </p:nvPr>
        </p:nvSpPr>
        <p:spPr>
          <a:xfrm>
            <a:off x="726440" y="2093329"/>
            <a:ext cx="6588760" cy="3535363"/>
          </a:xfrm>
        </p:spPr>
        <p:txBody>
          <a:bodyPr>
            <a:normAutofit/>
          </a:bodyPr>
          <a:lstStyle/>
          <a:p>
            <a:pPr lvl="0" algn="just">
              <a:lnSpc>
                <a:spcPct val="120000"/>
              </a:lnSpc>
            </a:pPr>
            <a:r>
              <a:rPr lang="tr-TR" b="1" dirty="0">
                <a:solidFill>
                  <a:srgbClr val="4472C4">
                    <a:lumMod val="50000"/>
                  </a:srgbClr>
                </a:solidFill>
                <a:latin typeface="Times New Roman" panose="02020603050405020304" pitchFamily="18" charset="0"/>
                <a:cs typeface="Times New Roman" panose="02020603050405020304" pitchFamily="18" charset="0"/>
              </a:rPr>
              <a:t>Güner Yüksek (Hala) Kadın Yaşam Destek ve Dayanışma Merkezi </a:t>
            </a:r>
          </a:p>
          <a:p>
            <a:pPr algn="just"/>
            <a:endParaRPr lang="tr-TR" b="1" dirty="0">
              <a:solidFill>
                <a:srgbClr val="4472C4">
                  <a:lumMod val="50000"/>
                </a:srgbClr>
              </a:solidFill>
              <a:latin typeface="Times New Roman" panose="02020603050405020304" pitchFamily="18" charset="0"/>
              <a:cs typeface="Times New Roman" panose="02020603050405020304" pitchFamily="18" charset="0"/>
            </a:endParaRPr>
          </a:p>
        </p:txBody>
      </p:sp>
      <p:pic>
        <p:nvPicPr>
          <p:cNvPr id="7" name="İçerik Yer Tutucusu 5" descr="kişi, iç mekan, grup, insanlar içeren bir resim&#10;&#10;Açıklama otomatik olarak oluşturuldu">
            <a:extLst>
              <a:ext uri="{FF2B5EF4-FFF2-40B4-BE49-F238E27FC236}">
                <a16:creationId xmlns:a16="http://schemas.microsoft.com/office/drawing/2014/main" id="{9A3B76F4-94A4-F5CF-B204-6D4E311750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15200" y="993987"/>
            <a:ext cx="4592320" cy="2819494"/>
          </a:xfrm>
          <a:prstGeom prst="rect">
            <a:avLst/>
          </a:prstGeom>
        </p:spPr>
      </p:pic>
      <p:pic>
        <p:nvPicPr>
          <p:cNvPr id="8" name="İçerik Yer Tutucusu 11" descr="metin, kişi, gazete, insanlar içeren bir resim&#10;&#10;Açıklama otomatik olarak oluşturuldu">
            <a:extLst>
              <a:ext uri="{FF2B5EF4-FFF2-40B4-BE49-F238E27FC236}">
                <a16:creationId xmlns:a16="http://schemas.microsoft.com/office/drawing/2014/main" id="{7C07DA26-FE8D-C911-8438-70D196260D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15200" y="3861011"/>
            <a:ext cx="4592320" cy="2819494"/>
          </a:xfrm>
          <a:prstGeom prst="rect">
            <a:avLst/>
          </a:prstGeom>
        </p:spPr>
      </p:pic>
    </p:spTree>
    <p:extLst>
      <p:ext uri="{BB962C8B-B14F-4D97-AF65-F5344CB8AC3E}">
        <p14:creationId xmlns:p14="http://schemas.microsoft.com/office/powerpoint/2010/main" val="20276820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28133" y="2396066"/>
            <a:ext cx="5943600" cy="3535363"/>
          </a:xfrm>
        </p:spPr>
        <p:txBody>
          <a:bodyPr>
            <a:normAutofit lnSpcReduction="10000"/>
          </a:bodyPr>
          <a:lstStyle/>
          <a:p>
            <a:pPr lvl="0" algn="just">
              <a:lnSpc>
                <a:spcPct val="120000"/>
              </a:lnSpc>
            </a:pPr>
            <a:r>
              <a:rPr lang="tr-TR" b="1" dirty="0">
                <a:solidFill>
                  <a:srgbClr val="4472C4">
                    <a:lumMod val="50000"/>
                  </a:srgbClr>
                </a:solidFill>
                <a:latin typeface="Times New Roman" panose="02020603050405020304" pitchFamily="18" charset="0"/>
                <a:cs typeface="Times New Roman" panose="02020603050405020304" pitchFamily="18" charset="0"/>
              </a:rPr>
              <a:t>KADES Uygulaması ve Elektronik Kelepçe Uygulaması Eğitimi (Sosyal Hizmet Bölümü Öğrencileri)</a:t>
            </a:r>
          </a:p>
          <a:p>
            <a:pPr algn="just">
              <a:lnSpc>
                <a:spcPct val="120000"/>
              </a:lnSpc>
            </a:pPr>
            <a:r>
              <a:rPr lang="tr-TR" b="1" dirty="0">
                <a:solidFill>
                  <a:srgbClr val="4472C4">
                    <a:lumMod val="50000"/>
                  </a:srgbClr>
                </a:solidFill>
                <a:latin typeface="Times New Roman" panose="02020603050405020304" pitchFamily="18" charset="0"/>
                <a:cs typeface="Times New Roman" panose="02020603050405020304" pitchFamily="18" charset="0"/>
              </a:rPr>
              <a:t>KADES Uygulaması ve Elektronik Kelepçe Uygulaması Eğitimi (Uluslararası </a:t>
            </a:r>
            <a:r>
              <a:rPr lang="tr-TR" b="1">
                <a:solidFill>
                  <a:srgbClr val="4472C4">
                    <a:lumMod val="50000"/>
                  </a:srgbClr>
                </a:solidFill>
                <a:latin typeface="Times New Roman" panose="02020603050405020304" pitchFamily="18" charset="0"/>
                <a:cs typeface="Times New Roman" panose="02020603050405020304" pitchFamily="18" charset="0"/>
              </a:rPr>
              <a:t>Ticaret ve Lojistik  </a:t>
            </a:r>
            <a:r>
              <a:rPr lang="tr-TR" b="1" dirty="0">
                <a:solidFill>
                  <a:srgbClr val="4472C4">
                    <a:lumMod val="50000"/>
                  </a:srgbClr>
                </a:solidFill>
                <a:latin typeface="Times New Roman" panose="02020603050405020304" pitchFamily="18" charset="0"/>
                <a:cs typeface="Times New Roman" panose="02020603050405020304" pitchFamily="18" charset="0"/>
              </a:rPr>
              <a:t>Bölümü Öğrencileri)</a:t>
            </a:r>
          </a:p>
          <a:p>
            <a:pPr lvl="0" algn="just">
              <a:lnSpc>
                <a:spcPct val="120000"/>
              </a:lnSpc>
            </a:pPr>
            <a:endParaRPr lang="tr-TR" b="1" dirty="0">
              <a:solidFill>
                <a:srgbClr val="4472C4">
                  <a:lumMod val="50000"/>
                </a:srgbClr>
              </a:solidFill>
              <a:latin typeface="Times New Roman" panose="02020603050405020304" pitchFamily="18" charset="0"/>
              <a:cs typeface="Times New Roman" panose="02020603050405020304" pitchFamily="18" charset="0"/>
            </a:endParaRPr>
          </a:p>
          <a:p>
            <a:pPr lvl="0" algn="just">
              <a:lnSpc>
                <a:spcPct val="120000"/>
              </a:lnSpc>
            </a:pPr>
            <a:endParaRPr lang="tr-TR" b="1" dirty="0">
              <a:solidFill>
                <a:srgbClr val="4472C4">
                  <a:lumMod val="50000"/>
                </a:srgbClr>
              </a:solidFill>
              <a:latin typeface="Times New Roman" panose="02020603050405020304" pitchFamily="18" charset="0"/>
              <a:cs typeface="Times New Roman" panose="02020603050405020304" pitchFamily="18" charset="0"/>
            </a:endParaRPr>
          </a:p>
          <a:p>
            <a:pPr marL="0" indent="0" algn="just">
              <a:buNone/>
            </a:pPr>
            <a:endParaRPr lang="tr-TR" sz="5400" dirty="0"/>
          </a:p>
        </p:txBody>
      </p:sp>
      <p:pic>
        <p:nvPicPr>
          <p:cNvPr id="6" name="İçerik Yer Tutucusu 7" descr="iç mekan, kişi, tavan, insanlar içeren bir resim&#10;&#10;Açıklama otomatik olarak oluşturuldu">
            <a:extLst>
              <a:ext uri="{FF2B5EF4-FFF2-40B4-BE49-F238E27FC236}">
                <a16:creationId xmlns:a16="http://schemas.microsoft.com/office/drawing/2014/main" id="{D7875EB4-AA31-ADEC-08DF-9F7CA0625C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2760" y="3489960"/>
            <a:ext cx="4224000" cy="3168000"/>
          </a:xfrm>
          <a:prstGeom prst="rect">
            <a:avLst/>
          </a:prstGeom>
        </p:spPr>
      </p:pic>
      <p:pic>
        <p:nvPicPr>
          <p:cNvPr id="2" name="İçerik Yer Tutucusu 5" descr="tavan, iç mekan, duvar, kişi içeren bir resim&#10;&#10;Açıklama otomatik olarak oluşturuldu">
            <a:extLst>
              <a:ext uri="{FF2B5EF4-FFF2-40B4-BE49-F238E27FC236}">
                <a16:creationId xmlns:a16="http://schemas.microsoft.com/office/drawing/2014/main" id="{1F946A04-E701-2002-580C-4BFF18C9F1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52760" y="894147"/>
            <a:ext cx="4224000" cy="3168000"/>
          </a:xfrm>
          <a:prstGeom prst="rect">
            <a:avLst/>
          </a:prstGeom>
        </p:spPr>
      </p:pic>
      <p:sp>
        <p:nvSpPr>
          <p:cNvPr id="4" name="Metin kutusu 3">
            <a:extLst>
              <a:ext uri="{FF2B5EF4-FFF2-40B4-BE49-F238E27FC236}">
                <a16:creationId xmlns:a16="http://schemas.microsoft.com/office/drawing/2014/main" id="{FAE51BA9-7B64-2308-9371-FC2F8040EAB4}"/>
              </a:ext>
            </a:extLst>
          </p:cNvPr>
          <p:cNvSpPr txBox="1"/>
          <p:nvPr/>
        </p:nvSpPr>
        <p:spPr>
          <a:xfrm>
            <a:off x="2912347" y="156188"/>
            <a:ext cx="8992608" cy="707886"/>
          </a:xfrm>
          <a:prstGeom prst="rect">
            <a:avLst/>
          </a:prstGeom>
          <a:noFill/>
        </p:spPr>
        <p:txBody>
          <a:bodyPr wrap="square">
            <a:spAutoFit/>
          </a:bodyPr>
          <a:lstStyle/>
          <a:p>
            <a:pPr algn="r"/>
            <a:r>
              <a:rPr lang="tr-TR" sz="4000" dirty="0">
                <a:solidFill>
                  <a:schemeClr val="bg1"/>
                </a:solidFill>
                <a:latin typeface="Times New Roman" panose="02020603050405020304" pitchFamily="18" charset="0"/>
                <a:cs typeface="Times New Roman" panose="02020603050405020304" pitchFamily="18" charset="0"/>
              </a:rPr>
              <a:t>Eğitim</a:t>
            </a:r>
            <a:endParaRPr lang="tr-TR" sz="4000" dirty="0"/>
          </a:p>
        </p:txBody>
      </p:sp>
    </p:spTree>
    <p:extLst>
      <p:ext uri="{BB962C8B-B14F-4D97-AF65-F5344CB8AC3E}">
        <p14:creationId xmlns:p14="http://schemas.microsoft.com/office/powerpoint/2010/main" val="3326590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2">
            <a:extLst>
              <a:ext uri="{FF2B5EF4-FFF2-40B4-BE49-F238E27FC236}">
                <a16:creationId xmlns:a16="http://schemas.microsoft.com/office/drawing/2014/main" id="{21CDAD3C-8F53-4A8D-AA9C-081E9A41161B}"/>
              </a:ext>
            </a:extLst>
          </p:cNvPr>
          <p:cNvSpPr txBox="1">
            <a:spLocks/>
          </p:cNvSpPr>
          <p:nvPr/>
        </p:nvSpPr>
        <p:spPr>
          <a:xfrm>
            <a:off x="9038823" y="156805"/>
            <a:ext cx="3153177" cy="68647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spcAft>
                <a:spcPts val="800"/>
              </a:spcAft>
              <a:buNone/>
            </a:pPr>
            <a:r>
              <a:rPr lang="tr-TR" sz="36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Topluma Katkı</a:t>
            </a:r>
          </a:p>
        </p:txBody>
      </p:sp>
      <p:sp>
        <p:nvSpPr>
          <p:cNvPr id="3" name="Metin kutusu 2">
            <a:extLst>
              <a:ext uri="{FF2B5EF4-FFF2-40B4-BE49-F238E27FC236}">
                <a16:creationId xmlns:a16="http://schemas.microsoft.com/office/drawing/2014/main" id="{EFD53C27-E06A-486A-992A-A6CBD94D67E4}"/>
              </a:ext>
            </a:extLst>
          </p:cNvPr>
          <p:cNvSpPr txBox="1"/>
          <p:nvPr/>
        </p:nvSpPr>
        <p:spPr>
          <a:xfrm>
            <a:off x="669899" y="3639743"/>
            <a:ext cx="5426101" cy="2375009"/>
          </a:xfrm>
          <a:prstGeom prst="rect">
            <a:avLst/>
          </a:prstGeom>
          <a:noFill/>
        </p:spPr>
        <p:txBody>
          <a:bodyPr wrap="square">
            <a:spAutoFit/>
          </a:bodyPr>
          <a:lstStyle/>
          <a:p>
            <a:pPr algn="just">
              <a:spcBef>
                <a:spcPts val="100"/>
              </a:spcBef>
              <a:spcAft>
                <a:spcPts val="100"/>
              </a:spcAft>
              <a:buFont typeface="Arial" panose="020B0604020202020204" pitchFamily="34" charset="0"/>
            </a:pPr>
            <a:r>
              <a:rPr lang="tr-TR" sz="1500" b="1" dirty="0" err="1">
                <a:solidFill>
                  <a:srgbClr val="002060"/>
                </a:solidFill>
                <a:latin typeface="Times New Roman" panose="02020603050405020304" pitchFamily="18" charset="0"/>
                <a:cs typeface="Times New Roman" panose="02020603050405020304" pitchFamily="18" charset="0"/>
              </a:rPr>
              <a:t>Doç.Dr</a:t>
            </a:r>
            <a:r>
              <a:rPr lang="tr-TR" sz="1500" b="1" dirty="0">
                <a:solidFill>
                  <a:srgbClr val="002060"/>
                </a:solidFill>
                <a:latin typeface="Times New Roman" panose="02020603050405020304" pitchFamily="18" charset="0"/>
                <a:cs typeface="Times New Roman" panose="02020603050405020304" pitchFamily="18" charset="0"/>
              </a:rPr>
              <a:t>. Ayşe ALİCAN ŞEN </a:t>
            </a:r>
          </a:p>
          <a:p>
            <a:pPr algn="just">
              <a:spcBef>
                <a:spcPts val="100"/>
              </a:spcBef>
              <a:spcAft>
                <a:spcPts val="100"/>
              </a:spcAft>
              <a:buFont typeface="Arial" panose="020B0604020202020204" pitchFamily="34" charset="0"/>
            </a:pPr>
            <a:r>
              <a:rPr lang="tr-TR" sz="1500" b="1" dirty="0">
                <a:solidFill>
                  <a:srgbClr val="002060"/>
                </a:solidFill>
                <a:latin typeface="Times New Roman" panose="02020603050405020304" pitchFamily="18" charset="0"/>
                <a:cs typeface="Times New Roman" panose="02020603050405020304" pitchFamily="18" charset="0"/>
              </a:rPr>
              <a:t>Aile Danışmanlığı Eğitimi</a:t>
            </a:r>
          </a:p>
          <a:p>
            <a:pPr algn="just">
              <a:spcBef>
                <a:spcPts val="100"/>
              </a:spcBef>
              <a:spcAft>
                <a:spcPts val="100"/>
              </a:spcAft>
              <a:buFont typeface="Arial" panose="020B0604020202020204" pitchFamily="34" charset="0"/>
            </a:pPr>
            <a:r>
              <a:rPr lang="tr-TR" sz="1500" b="1" dirty="0">
                <a:solidFill>
                  <a:srgbClr val="002060"/>
                </a:solidFill>
                <a:latin typeface="Times New Roman" panose="02020603050405020304" pitchFamily="18" charset="0"/>
                <a:cs typeface="Times New Roman" panose="02020603050405020304" pitchFamily="18" charset="0"/>
              </a:rPr>
              <a:t>Hedef Kitle: Tarsus Kapalı Cezaevi Hükümlüleri</a:t>
            </a:r>
          </a:p>
          <a:p>
            <a:pPr algn="just">
              <a:spcBef>
                <a:spcPts val="100"/>
              </a:spcBef>
              <a:spcAft>
                <a:spcPts val="100"/>
              </a:spcAft>
              <a:buFont typeface="Arial" panose="020B0604020202020204" pitchFamily="34" charset="0"/>
            </a:pPr>
            <a:r>
              <a:rPr lang="tr-TR" sz="1500" b="1" dirty="0">
                <a:solidFill>
                  <a:srgbClr val="002060"/>
                </a:solidFill>
                <a:latin typeface="Times New Roman" panose="02020603050405020304" pitchFamily="18" charset="0"/>
                <a:cs typeface="Times New Roman" panose="02020603050405020304" pitchFamily="18" charset="0"/>
              </a:rPr>
              <a:t>Tarih: 14.10.2022</a:t>
            </a:r>
          </a:p>
          <a:p>
            <a:pPr algn="just">
              <a:spcBef>
                <a:spcPts val="100"/>
              </a:spcBef>
              <a:spcAft>
                <a:spcPts val="100"/>
              </a:spcAft>
              <a:buFont typeface="Arial" panose="020B0604020202020204" pitchFamily="34" charset="0"/>
            </a:pPr>
            <a:endParaRPr lang="tr-TR" sz="1500" b="1" dirty="0">
              <a:solidFill>
                <a:srgbClr val="002060"/>
              </a:solidFill>
              <a:latin typeface="Times New Roman" panose="02020603050405020304" pitchFamily="18" charset="0"/>
              <a:cs typeface="Times New Roman" panose="02020603050405020304" pitchFamily="18" charset="0"/>
            </a:endParaRPr>
          </a:p>
          <a:p>
            <a:pPr algn="just">
              <a:spcBef>
                <a:spcPts val="100"/>
              </a:spcBef>
              <a:spcAft>
                <a:spcPts val="100"/>
              </a:spcAft>
              <a:buFont typeface="Arial" panose="020B0604020202020204" pitchFamily="34" charset="0"/>
            </a:pPr>
            <a:r>
              <a:rPr lang="tr-TR" sz="1500" b="1" dirty="0">
                <a:solidFill>
                  <a:srgbClr val="002060"/>
                </a:solidFill>
                <a:latin typeface="Times New Roman" panose="02020603050405020304" pitchFamily="18" charset="0"/>
                <a:cs typeface="Times New Roman" panose="02020603050405020304" pitchFamily="18" charset="0"/>
              </a:rPr>
              <a:t>Etkili İletişim ve Krize Müdahale Eğitimi</a:t>
            </a:r>
          </a:p>
          <a:p>
            <a:pPr algn="just">
              <a:spcBef>
                <a:spcPts val="100"/>
              </a:spcBef>
              <a:spcAft>
                <a:spcPts val="100"/>
              </a:spcAft>
              <a:buFont typeface="Arial" panose="020B0604020202020204" pitchFamily="34" charset="0"/>
            </a:pPr>
            <a:r>
              <a:rPr lang="tr-TR" sz="1500" b="1" dirty="0">
                <a:solidFill>
                  <a:srgbClr val="002060"/>
                </a:solidFill>
                <a:latin typeface="Times New Roman" panose="02020603050405020304" pitchFamily="18" charset="0"/>
                <a:cs typeface="Times New Roman" panose="02020603050405020304" pitchFamily="18" charset="0"/>
              </a:rPr>
              <a:t>Hedef Kitle: Tarsus Kapalı Cezaevi Personeli</a:t>
            </a:r>
          </a:p>
          <a:p>
            <a:pPr algn="just">
              <a:spcBef>
                <a:spcPts val="100"/>
              </a:spcBef>
              <a:spcAft>
                <a:spcPts val="100"/>
              </a:spcAft>
              <a:buFont typeface="Arial" panose="020B0604020202020204" pitchFamily="34" charset="0"/>
            </a:pPr>
            <a:r>
              <a:rPr lang="tr-TR" sz="1500" b="1" dirty="0">
                <a:solidFill>
                  <a:srgbClr val="002060"/>
                </a:solidFill>
                <a:latin typeface="Times New Roman" panose="02020603050405020304" pitchFamily="18" charset="0"/>
                <a:cs typeface="Times New Roman" panose="02020603050405020304" pitchFamily="18" charset="0"/>
              </a:rPr>
              <a:t>Tarih: 04.11.2022</a:t>
            </a:r>
          </a:p>
          <a:p>
            <a:pPr algn="just">
              <a:spcBef>
                <a:spcPts val="100"/>
              </a:spcBef>
              <a:spcAft>
                <a:spcPts val="100"/>
              </a:spcAft>
              <a:buFont typeface="Arial" panose="020B0604020202020204" pitchFamily="34" charset="0"/>
            </a:pPr>
            <a:endParaRPr lang="tr-TR" sz="1500" b="1" dirty="0">
              <a:solidFill>
                <a:srgbClr val="002060"/>
              </a:solidFill>
              <a:latin typeface="Times New Roman" panose="02020603050405020304" pitchFamily="18" charset="0"/>
              <a:cs typeface="Times New Roman" panose="02020603050405020304" pitchFamily="18" charset="0"/>
            </a:endParaRPr>
          </a:p>
        </p:txBody>
      </p:sp>
      <p:sp>
        <p:nvSpPr>
          <p:cNvPr id="6" name="İçerik Yer Tutucusu 2">
            <a:extLst>
              <a:ext uri="{FF2B5EF4-FFF2-40B4-BE49-F238E27FC236}">
                <a16:creationId xmlns:a16="http://schemas.microsoft.com/office/drawing/2014/main" id="{ABDEC419-63FF-25A1-64DD-C14DD5098DBB}"/>
              </a:ext>
            </a:extLst>
          </p:cNvPr>
          <p:cNvSpPr>
            <a:spLocks noGrp="1"/>
          </p:cNvSpPr>
          <p:nvPr>
            <p:ph idx="1"/>
          </p:nvPr>
        </p:nvSpPr>
        <p:spPr>
          <a:xfrm>
            <a:off x="6626578" y="3657388"/>
            <a:ext cx="4895523" cy="1616781"/>
          </a:xfrm>
        </p:spPr>
        <p:txBody>
          <a:bodyPr>
            <a:noAutofit/>
          </a:bodyPr>
          <a:lstStyle/>
          <a:p>
            <a:pPr marL="0" indent="0" algn="just">
              <a:lnSpc>
                <a:spcPct val="100000"/>
              </a:lnSpc>
              <a:spcBef>
                <a:spcPts val="100"/>
              </a:spcBef>
              <a:spcAft>
                <a:spcPts val="100"/>
              </a:spcAft>
              <a:buFont typeface="Arial" panose="020B0604020202020204" pitchFamily="34" charset="0"/>
              <a:buNone/>
            </a:pPr>
            <a:r>
              <a:rPr lang="tr-TR" sz="1500" b="1" dirty="0">
                <a:solidFill>
                  <a:srgbClr val="002060"/>
                </a:solidFill>
                <a:latin typeface="Times New Roman" panose="02020603050405020304" pitchFamily="18" charset="0"/>
                <a:cs typeface="Times New Roman" panose="02020603050405020304" pitchFamily="18" charset="0"/>
              </a:rPr>
              <a:t>Öfke Kontrolü Eğitimi</a:t>
            </a:r>
          </a:p>
          <a:p>
            <a:pPr marL="0" indent="0" algn="just">
              <a:lnSpc>
                <a:spcPct val="100000"/>
              </a:lnSpc>
              <a:spcBef>
                <a:spcPts val="100"/>
              </a:spcBef>
              <a:spcAft>
                <a:spcPts val="100"/>
              </a:spcAft>
              <a:buFont typeface="Arial" panose="020B0604020202020204" pitchFamily="34" charset="0"/>
              <a:buNone/>
            </a:pPr>
            <a:r>
              <a:rPr lang="tr-TR" sz="1500" b="1" dirty="0">
                <a:solidFill>
                  <a:srgbClr val="002060"/>
                </a:solidFill>
                <a:latin typeface="Times New Roman" panose="02020603050405020304" pitchFamily="18" charset="0"/>
                <a:cs typeface="Times New Roman" panose="02020603050405020304" pitchFamily="18" charset="0"/>
              </a:rPr>
              <a:t>Hedef Kitle: Tarsus Kapalı Cezaevi Hükümlüleri</a:t>
            </a:r>
          </a:p>
          <a:p>
            <a:pPr marL="0" indent="0" algn="just">
              <a:lnSpc>
                <a:spcPct val="100000"/>
              </a:lnSpc>
              <a:spcBef>
                <a:spcPts val="100"/>
              </a:spcBef>
              <a:spcAft>
                <a:spcPts val="100"/>
              </a:spcAft>
              <a:buFont typeface="Arial" panose="020B0604020202020204" pitchFamily="34" charset="0"/>
              <a:buNone/>
            </a:pPr>
            <a:r>
              <a:rPr lang="tr-TR" sz="1500" b="1" dirty="0">
                <a:solidFill>
                  <a:srgbClr val="002060"/>
                </a:solidFill>
                <a:latin typeface="Times New Roman" panose="02020603050405020304" pitchFamily="18" charset="0"/>
                <a:cs typeface="Times New Roman" panose="02020603050405020304" pitchFamily="18" charset="0"/>
              </a:rPr>
              <a:t>Tarih: 02.12.2022</a:t>
            </a:r>
          </a:p>
          <a:p>
            <a:pPr marL="0" indent="0" algn="just">
              <a:lnSpc>
                <a:spcPct val="100000"/>
              </a:lnSpc>
              <a:spcBef>
                <a:spcPts val="100"/>
              </a:spcBef>
              <a:spcAft>
                <a:spcPts val="100"/>
              </a:spcAft>
              <a:buFont typeface="Arial" panose="020B0604020202020204" pitchFamily="34" charset="0"/>
              <a:buNone/>
            </a:pPr>
            <a:endParaRPr lang="tr-TR" sz="1500" b="1" dirty="0">
              <a:solidFill>
                <a:srgbClr val="002060"/>
              </a:solidFill>
              <a:latin typeface="Times New Roman" panose="02020603050405020304" pitchFamily="18" charset="0"/>
              <a:cs typeface="Times New Roman" panose="02020603050405020304" pitchFamily="18" charset="0"/>
            </a:endParaRPr>
          </a:p>
          <a:p>
            <a:pPr marL="0" indent="0" algn="just">
              <a:lnSpc>
                <a:spcPct val="100000"/>
              </a:lnSpc>
              <a:spcBef>
                <a:spcPts val="100"/>
              </a:spcBef>
              <a:spcAft>
                <a:spcPts val="100"/>
              </a:spcAft>
              <a:buFont typeface="Arial" panose="020B0604020202020204" pitchFamily="34" charset="0"/>
              <a:buNone/>
            </a:pPr>
            <a:r>
              <a:rPr lang="tr-TR" sz="1500" b="1" dirty="0" err="1">
                <a:solidFill>
                  <a:srgbClr val="002060"/>
                </a:solidFill>
                <a:latin typeface="Times New Roman" panose="02020603050405020304" pitchFamily="18" charset="0"/>
                <a:cs typeface="Times New Roman" panose="02020603050405020304" pitchFamily="18" charset="0"/>
              </a:rPr>
              <a:t>Modaratör</a:t>
            </a:r>
            <a:endParaRPr lang="tr-TR" sz="1500" b="1" dirty="0">
              <a:solidFill>
                <a:srgbClr val="002060"/>
              </a:solidFill>
              <a:latin typeface="Times New Roman" panose="02020603050405020304" pitchFamily="18" charset="0"/>
              <a:cs typeface="Times New Roman" panose="02020603050405020304" pitchFamily="18" charset="0"/>
            </a:endParaRPr>
          </a:p>
          <a:p>
            <a:pPr marL="0" indent="0" algn="just">
              <a:lnSpc>
                <a:spcPct val="100000"/>
              </a:lnSpc>
              <a:spcBef>
                <a:spcPts val="100"/>
              </a:spcBef>
              <a:spcAft>
                <a:spcPts val="100"/>
              </a:spcAft>
              <a:buFont typeface="Arial" panose="020B0604020202020204" pitchFamily="34" charset="0"/>
              <a:buNone/>
            </a:pPr>
            <a:r>
              <a:rPr lang="tr-TR" sz="1500" b="1" dirty="0">
                <a:solidFill>
                  <a:srgbClr val="002060"/>
                </a:solidFill>
                <a:latin typeface="Times New Roman" panose="02020603050405020304" pitchFamily="18" charset="0"/>
                <a:cs typeface="Times New Roman" panose="02020603050405020304" pitchFamily="18" charset="0"/>
              </a:rPr>
              <a:t>17 Mayıs 2022 Gençlik ve Spor Çalıştayı</a:t>
            </a:r>
          </a:p>
          <a:p>
            <a:pPr marL="0" indent="0" algn="just">
              <a:lnSpc>
                <a:spcPct val="100000"/>
              </a:lnSpc>
              <a:spcBef>
                <a:spcPts val="100"/>
              </a:spcBef>
              <a:spcAft>
                <a:spcPts val="100"/>
              </a:spcAft>
              <a:buFont typeface="Arial" panose="020B0604020202020204" pitchFamily="34" charset="0"/>
              <a:buNone/>
            </a:pPr>
            <a:r>
              <a:rPr lang="tr-TR" sz="1500" b="1" dirty="0">
                <a:solidFill>
                  <a:srgbClr val="002060"/>
                </a:solidFill>
                <a:latin typeface="Times New Roman" panose="02020603050405020304" pitchFamily="18" charset="0"/>
                <a:cs typeface="Times New Roman" panose="02020603050405020304" pitchFamily="18" charset="0"/>
              </a:rPr>
              <a:t>«Gençlerin Sosyal Hayata Entegre Edilmesi»</a:t>
            </a:r>
          </a:p>
          <a:p>
            <a:pPr marL="0" indent="0" algn="just">
              <a:lnSpc>
                <a:spcPct val="100000"/>
              </a:lnSpc>
              <a:spcBef>
                <a:spcPts val="100"/>
              </a:spcBef>
              <a:spcAft>
                <a:spcPts val="100"/>
              </a:spcAft>
              <a:buFont typeface="Arial" panose="020B0604020202020204" pitchFamily="34" charset="0"/>
              <a:buNone/>
            </a:pPr>
            <a:r>
              <a:rPr lang="tr-TR" sz="1500" b="1" dirty="0">
                <a:solidFill>
                  <a:srgbClr val="002060"/>
                </a:solidFill>
                <a:latin typeface="Times New Roman" panose="02020603050405020304" pitchFamily="18" charset="0"/>
                <a:cs typeface="Times New Roman" panose="02020603050405020304" pitchFamily="18" charset="0"/>
              </a:rPr>
              <a:t>Kurum: Mersin Büyükşehir Belediyesi</a:t>
            </a:r>
          </a:p>
          <a:p>
            <a:pPr marL="0" indent="0" algn="just">
              <a:lnSpc>
                <a:spcPct val="100000"/>
              </a:lnSpc>
              <a:spcBef>
                <a:spcPts val="100"/>
              </a:spcBef>
              <a:spcAft>
                <a:spcPts val="100"/>
              </a:spcAft>
              <a:buFont typeface="Arial" panose="020B0604020202020204" pitchFamily="34" charset="0"/>
              <a:buNone/>
            </a:pPr>
            <a:r>
              <a:rPr lang="tr-TR" sz="1500" b="1" dirty="0">
                <a:solidFill>
                  <a:srgbClr val="002060"/>
                </a:solidFill>
                <a:latin typeface="Times New Roman" panose="02020603050405020304" pitchFamily="18" charset="0"/>
                <a:cs typeface="Times New Roman" panose="02020603050405020304" pitchFamily="18" charset="0"/>
              </a:rPr>
              <a:t>Tarih: 17.05.2022</a:t>
            </a:r>
          </a:p>
          <a:p>
            <a:pPr marL="0" algn="just">
              <a:lnSpc>
                <a:spcPct val="100000"/>
              </a:lnSpc>
              <a:spcBef>
                <a:spcPts val="100"/>
              </a:spcBef>
              <a:spcAft>
                <a:spcPts val="100"/>
              </a:spcAft>
            </a:pPr>
            <a:endParaRPr lang="tr-TR" sz="1500" b="1" dirty="0">
              <a:solidFill>
                <a:srgbClr val="002060"/>
              </a:solidFill>
              <a:latin typeface="Times New Roman" panose="02020603050405020304" pitchFamily="18" charset="0"/>
              <a:cs typeface="Times New Roman" panose="02020603050405020304" pitchFamily="18" charset="0"/>
            </a:endParaRPr>
          </a:p>
        </p:txBody>
      </p:sp>
      <p:sp>
        <p:nvSpPr>
          <p:cNvPr id="7" name="Metin kutusu 6">
            <a:extLst>
              <a:ext uri="{FF2B5EF4-FFF2-40B4-BE49-F238E27FC236}">
                <a16:creationId xmlns:a16="http://schemas.microsoft.com/office/drawing/2014/main" id="{2C7F217F-C2E0-429C-4DE1-D8F58496F70F}"/>
              </a:ext>
            </a:extLst>
          </p:cNvPr>
          <p:cNvSpPr txBox="1"/>
          <p:nvPr/>
        </p:nvSpPr>
        <p:spPr>
          <a:xfrm>
            <a:off x="669899" y="5881133"/>
            <a:ext cx="10001956" cy="646331"/>
          </a:xfrm>
          <a:prstGeom prst="rect">
            <a:avLst/>
          </a:prstGeom>
          <a:noFill/>
        </p:spPr>
        <p:txBody>
          <a:bodyPr wrap="square" rtlCol="0">
            <a:spAutoFit/>
          </a:bodyPr>
          <a:lstStyle/>
          <a:p>
            <a:r>
              <a:rPr lang="tr-TR" i="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Bölümümüz Topluma Katkı ve Dış Paydaşlarla ilişkiler çerçevesinde faaliyetlerine devam etmektedir. </a:t>
            </a:r>
          </a:p>
          <a:p>
            <a:endParaRPr lang="tr-TR" dirty="0"/>
          </a:p>
        </p:txBody>
      </p:sp>
      <p:pic>
        <p:nvPicPr>
          <p:cNvPr id="1026" name="Picture 2" descr="Doç. Dr. AYŞE ALİCAN ŞEN">
            <a:extLst>
              <a:ext uri="{FF2B5EF4-FFF2-40B4-BE49-F238E27FC236}">
                <a16:creationId xmlns:a16="http://schemas.microsoft.com/office/drawing/2014/main" id="{84E8C0A3-63F2-C64D-A50A-22D0FD68AA8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79176" y="919296"/>
            <a:ext cx="2233648" cy="2639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89889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2">
            <a:extLst>
              <a:ext uri="{FF2B5EF4-FFF2-40B4-BE49-F238E27FC236}">
                <a16:creationId xmlns:a16="http://schemas.microsoft.com/office/drawing/2014/main" id="{21CDAD3C-8F53-4A8D-AA9C-081E9A41161B}"/>
              </a:ext>
            </a:extLst>
          </p:cNvPr>
          <p:cNvSpPr txBox="1">
            <a:spLocks/>
          </p:cNvSpPr>
          <p:nvPr/>
        </p:nvSpPr>
        <p:spPr>
          <a:xfrm>
            <a:off x="9038823" y="156805"/>
            <a:ext cx="3153177" cy="68647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spcAft>
                <a:spcPts val="800"/>
              </a:spcAft>
              <a:buNone/>
            </a:pPr>
            <a:r>
              <a:rPr lang="tr-TR" sz="36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Topluma Katkı</a:t>
            </a:r>
          </a:p>
        </p:txBody>
      </p:sp>
      <p:sp>
        <p:nvSpPr>
          <p:cNvPr id="3" name="Metin kutusu 2">
            <a:extLst>
              <a:ext uri="{FF2B5EF4-FFF2-40B4-BE49-F238E27FC236}">
                <a16:creationId xmlns:a16="http://schemas.microsoft.com/office/drawing/2014/main" id="{EFD53C27-E06A-486A-992A-A6CBD94D67E4}"/>
              </a:ext>
            </a:extLst>
          </p:cNvPr>
          <p:cNvSpPr txBox="1"/>
          <p:nvPr/>
        </p:nvSpPr>
        <p:spPr>
          <a:xfrm>
            <a:off x="669899" y="3599103"/>
            <a:ext cx="5426101" cy="2375009"/>
          </a:xfrm>
          <a:prstGeom prst="rect">
            <a:avLst/>
          </a:prstGeom>
          <a:noFill/>
        </p:spPr>
        <p:txBody>
          <a:bodyPr wrap="square">
            <a:spAutoFit/>
          </a:bodyPr>
          <a:lstStyle/>
          <a:p>
            <a:pPr algn="just">
              <a:spcBef>
                <a:spcPts val="100"/>
              </a:spcBef>
              <a:spcAft>
                <a:spcPts val="100"/>
              </a:spcAft>
              <a:buFont typeface="Arial" panose="020B0604020202020204" pitchFamily="34" charset="0"/>
            </a:pPr>
            <a:r>
              <a:rPr lang="tr-TR" sz="1500" b="1" dirty="0" err="1">
                <a:solidFill>
                  <a:srgbClr val="002060"/>
                </a:solidFill>
                <a:latin typeface="Times New Roman" panose="02020603050405020304" pitchFamily="18" charset="0"/>
                <a:cs typeface="Times New Roman" panose="02020603050405020304" pitchFamily="18" charset="0"/>
              </a:rPr>
              <a:t>Doç.Dr.Ayşe</a:t>
            </a:r>
            <a:r>
              <a:rPr lang="tr-TR" sz="1500" b="1" dirty="0">
                <a:solidFill>
                  <a:srgbClr val="002060"/>
                </a:solidFill>
                <a:latin typeface="Times New Roman" panose="02020603050405020304" pitchFamily="18" charset="0"/>
                <a:cs typeface="Times New Roman" panose="02020603050405020304" pitchFamily="18" charset="0"/>
              </a:rPr>
              <a:t> ALİCAN ŞEN</a:t>
            </a:r>
          </a:p>
          <a:p>
            <a:pPr algn="just">
              <a:spcBef>
                <a:spcPts val="100"/>
              </a:spcBef>
              <a:spcAft>
                <a:spcPts val="100"/>
              </a:spcAft>
              <a:buFont typeface="Arial" panose="020B0604020202020204" pitchFamily="34" charset="0"/>
            </a:pPr>
            <a:r>
              <a:rPr lang="tr-TR" sz="1500" b="1" dirty="0">
                <a:solidFill>
                  <a:srgbClr val="002060"/>
                </a:solidFill>
                <a:latin typeface="Times New Roman" panose="02020603050405020304" pitchFamily="18" charset="0"/>
                <a:cs typeface="Times New Roman" panose="02020603050405020304" pitchFamily="18" charset="0"/>
              </a:rPr>
              <a:t>Medyada Cinsiyetçi Dil Eğitimi</a:t>
            </a:r>
          </a:p>
          <a:p>
            <a:pPr algn="just">
              <a:spcBef>
                <a:spcPts val="100"/>
              </a:spcBef>
              <a:spcAft>
                <a:spcPts val="100"/>
              </a:spcAft>
              <a:buFont typeface="Arial" panose="020B0604020202020204" pitchFamily="34" charset="0"/>
            </a:pPr>
            <a:r>
              <a:rPr lang="tr-TR" sz="1500" dirty="0">
                <a:solidFill>
                  <a:srgbClr val="002060"/>
                </a:solidFill>
                <a:latin typeface="Times New Roman" panose="02020603050405020304" pitchFamily="18" charset="0"/>
                <a:cs typeface="Times New Roman" panose="02020603050405020304" pitchFamily="18" charset="0"/>
              </a:rPr>
              <a:t>Tarih: 23.05.2022</a:t>
            </a:r>
          </a:p>
          <a:p>
            <a:pPr algn="just">
              <a:spcBef>
                <a:spcPts val="100"/>
              </a:spcBef>
              <a:spcAft>
                <a:spcPts val="100"/>
              </a:spcAft>
              <a:buFont typeface="Arial" panose="020B0604020202020204" pitchFamily="34" charset="0"/>
            </a:pPr>
            <a:r>
              <a:rPr lang="tr-TR" sz="1500" dirty="0">
                <a:solidFill>
                  <a:srgbClr val="002060"/>
                </a:solidFill>
                <a:latin typeface="Times New Roman" panose="02020603050405020304" pitchFamily="18" charset="0"/>
                <a:cs typeface="Times New Roman" panose="02020603050405020304" pitchFamily="18" charset="0"/>
              </a:rPr>
              <a:t>Hedef Kitle: Belediye Personeli</a:t>
            </a:r>
          </a:p>
          <a:p>
            <a:pPr algn="just">
              <a:spcBef>
                <a:spcPts val="100"/>
              </a:spcBef>
              <a:spcAft>
                <a:spcPts val="100"/>
              </a:spcAft>
              <a:buFont typeface="Arial" panose="020B0604020202020204" pitchFamily="34" charset="0"/>
            </a:pPr>
            <a:endParaRPr lang="tr-TR" sz="1500" b="1" dirty="0">
              <a:solidFill>
                <a:srgbClr val="002060"/>
              </a:solidFill>
              <a:latin typeface="Times New Roman" panose="02020603050405020304" pitchFamily="18" charset="0"/>
              <a:cs typeface="Times New Roman" panose="02020603050405020304" pitchFamily="18" charset="0"/>
            </a:endParaRPr>
          </a:p>
          <a:p>
            <a:pPr algn="just">
              <a:spcBef>
                <a:spcPts val="100"/>
              </a:spcBef>
              <a:spcAft>
                <a:spcPts val="100"/>
              </a:spcAft>
              <a:buFont typeface="Arial" panose="020B0604020202020204" pitchFamily="34" charset="0"/>
            </a:pPr>
            <a:r>
              <a:rPr lang="tr-TR" sz="1500" b="1" dirty="0">
                <a:solidFill>
                  <a:srgbClr val="002060"/>
                </a:solidFill>
                <a:latin typeface="Times New Roman" panose="02020603050405020304" pitchFamily="18" charset="0"/>
                <a:cs typeface="Times New Roman" panose="02020603050405020304" pitchFamily="18" charset="0"/>
              </a:rPr>
              <a:t>Kavga/Tartışma/Şiddet ve Taciz Gibi Olaylarla Baş Etme Stratejileri Eğitimi</a:t>
            </a:r>
          </a:p>
          <a:p>
            <a:pPr algn="just">
              <a:spcBef>
                <a:spcPts val="100"/>
              </a:spcBef>
              <a:spcAft>
                <a:spcPts val="100"/>
              </a:spcAft>
              <a:buFont typeface="Arial" panose="020B0604020202020204" pitchFamily="34" charset="0"/>
            </a:pPr>
            <a:r>
              <a:rPr lang="tr-TR" sz="1500" dirty="0">
                <a:solidFill>
                  <a:srgbClr val="002060"/>
                </a:solidFill>
                <a:latin typeface="Times New Roman" panose="02020603050405020304" pitchFamily="18" charset="0"/>
                <a:cs typeface="Times New Roman" panose="02020603050405020304" pitchFamily="18" charset="0"/>
              </a:rPr>
              <a:t>Tarih: 15.06.2022</a:t>
            </a:r>
          </a:p>
          <a:p>
            <a:pPr algn="just">
              <a:spcBef>
                <a:spcPts val="100"/>
              </a:spcBef>
              <a:spcAft>
                <a:spcPts val="100"/>
              </a:spcAft>
              <a:buFont typeface="Arial" panose="020B0604020202020204" pitchFamily="34" charset="0"/>
            </a:pPr>
            <a:r>
              <a:rPr lang="tr-TR" sz="1500" dirty="0">
                <a:solidFill>
                  <a:srgbClr val="002060"/>
                </a:solidFill>
                <a:latin typeface="Times New Roman" panose="02020603050405020304" pitchFamily="18" charset="0"/>
                <a:cs typeface="Times New Roman" panose="02020603050405020304" pitchFamily="18" charset="0"/>
              </a:rPr>
              <a:t>Hedef Kitle: Belediye Personeli</a:t>
            </a:r>
          </a:p>
        </p:txBody>
      </p:sp>
      <p:sp>
        <p:nvSpPr>
          <p:cNvPr id="6" name="İçerik Yer Tutucusu 2">
            <a:extLst>
              <a:ext uri="{FF2B5EF4-FFF2-40B4-BE49-F238E27FC236}">
                <a16:creationId xmlns:a16="http://schemas.microsoft.com/office/drawing/2014/main" id="{ABDEC419-63FF-25A1-64DD-C14DD5098DBB}"/>
              </a:ext>
            </a:extLst>
          </p:cNvPr>
          <p:cNvSpPr>
            <a:spLocks noGrp="1"/>
          </p:cNvSpPr>
          <p:nvPr>
            <p:ph idx="1"/>
          </p:nvPr>
        </p:nvSpPr>
        <p:spPr>
          <a:xfrm>
            <a:off x="6626578" y="3616748"/>
            <a:ext cx="4895523" cy="1616781"/>
          </a:xfrm>
        </p:spPr>
        <p:txBody>
          <a:bodyPr>
            <a:noAutofit/>
          </a:bodyPr>
          <a:lstStyle/>
          <a:p>
            <a:pPr marL="0" indent="0" algn="just">
              <a:lnSpc>
                <a:spcPct val="100000"/>
              </a:lnSpc>
              <a:spcBef>
                <a:spcPts val="100"/>
              </a:spcBef>
              <a:spcAft>
                <a:spcPts val="100"/>
              </a:spcAft>
              <a:buFont typeface="Arial" panose="020B0604020202020204" pitchFamily="34" charset="0"/>
              <a:buNone/>
            </a:pPr>
            <a:r>
              <a:rPr lang="tr-TR" sz="1500" b="1" dirty="0">
                <a:solidFill>
                  <a:srgbClr val="002060"/>
                </a:solidFill>
                <a:latin typeface="Times New Roman" panose="02020603050405020304" pitchFamily="18" charset="0"/>
                <a:cs typeface="Times New Roman" panose="02020603050405020304" pitchFamily="18" charset="0"/>
              </a:rPr>
              <a:t>Şikâyet Mekanizması, Çalışan Şikâyet Prosedürü, Cinsiyete Dayalı Şiddet ve Taciz Politikası ve Raporlama Gereklilikleri Eğitimi </a:t>
            </a:r>
          </a:p>
          <a:p>
            <a:pPr marL="0" indent="0" algn="just">
              <a:lnSpc>
                <a:spcPct val="100000"/>
              </a:lnSpc>
              <a:spcBef>
                <a:spcPts val="100"/>
              </a:spcBef>
              <a:spcAft>
                <a:spcPts val="100"/>
              </a:spcAft>
              <a:buFont typeface="Arial" panose="020B0604020202020204" pitchFamily="34" charset="0"/>
              <a:buNone/>
            </a:pPr>
            <a:r>
              <a:rPr lang="tr-TR" sz="1500" dirty="0">
                <a:solidFill>
                  <a:srgbClr val="002060"/>
                </a:solidFill>
                <a:latin typeface="Times New Roman" panose="02020603050405020304" pitchFamily="18" charset="0"/>
                <a:cs typeface="Times New Roman" panose="02020603050405020304" pitchFamily="18" charset="0"/>
              </a:rPr>
              <a:t>Tarih: 29.06.2022</a:t>
            </a:r>
          </a:p>
          <a:p>
            <a:pPr marL="0" indent="0" algn="just">
              <a:lnSpc>
                <a:spcPct val="100000"/>
              </a:lnSpc>
              <a:spcBef>
                <a:spcPts val="100"/>
              </a:spcBef>
              <a:spcAft>
                <a:spcPts val="100"/>
              </a:spcAft>
              <a:buFont typeface="Arial" panose="020B0604020202020204" pitchFamily="34" charset="0"/>
              <a:buNone/>
            </a:pPr>
            <a:r>
              <a:rPr lang="tr-TR" sz="1500" dirty="0">
                <a:solidFill>
                  <a:srgbClr val="002060"/>
                </a:solidFill>
                <a:latin typeface="Times New Roman" panose="02020603050405020304" pitchFamily="18" charset="0"/>
                <a:cs typeface="Times New Roman" panose="02020603050405020304" pitchFamily="18" charset="0"/>
              </a:rPr>
              <a:t>Hedef Kitle: Belediye Personeli</a:t>
            </a:r>
          </a:p>
          <a:p>
            <a:pPr marL="0" indent="0" algn="just">
              <a:lnSpc>
                <a:spcPct val="100000"/>
              </a:lnSpc>
              <a:spcBef>
                <a:spcPts val="100"/>
              </a:spcBef>
              <a:spcAft>
                <a:spcPts val="100"/>
              </a:spcAft>
              <a:buFont typeface="Arial" panose="020B0604020202020204" pitchFamily="34" charset="0"/>
              <a:buNone/>
            </a:pPr>
            <a:r>
              <a:rPr lang="tr-TR" sz="1500" b="1" dirty="0">
                <a:solidFill>
                  <a:srgbClr val="002060"/>
                </a:solidFill>
                <a:latin typeface="Times New Roman" panose="02020603050405020304" pitchFamily="18" charset="0"/>
                <a:cs typeface="Times New Roman" panose="02020603050405020304" pitchFamily="18" charset="0"/>
              </a:rPr>
              <a:t>Kırılgan Gruplar (Yaşlılar, Engelliler ve Mülteciler) Farkındalık Eğitimi</a:t>
            </a:r>
          </a:p>
          <a:p>
            <a:pPr marL="0" indent="0" algn="just">
              <a:lnSpc>
                <a:spcPct val="100000"/>
              </a:lnSpc>
              <a:spcBef>
                <a:spcPts val="100"/>
              </a:spcBef>
              <a:spcAft>
                <a:spcPts val="100"/>
              </a:spcAft>
              <a:buFont typeface="Arial" panose="020B0604020202020204" pitchFamily="34" charset="0"/>
              <a:buNone/>
            </a:pPr>
            <a:r>
              <a:rPr lang="tr-TR" sz="1500" dirty="0">
                <a:solidFill>
                  <a:srgbClr val="002060"/>
                </a:solidFill>
                <a:latin typeface="Times New Roman" panose="02020603050405020304" pitchFamily="18" charset="0"/>
                <a:cs typeface="Times New Roman" panose="02020603050405020304" pitchFamily="18" charset="0"/>
              </a:rPr>
              <a:t>Tarih: 24.08.2022</a:t>
            </a:r>
          </a:p>
          <a:p>
            <a:pPr marL="0" indent="0" algn="just">
              <a:lnSpc>
                <a:spcPct val="100000"/>
              </a:lnSpc>
              <a:spcBef>
                <a:spcPts val="100"/>
              </a:spcBef>
              <a:spcAft>
                <a:spcPts val="100"/>
              </a:spcAft>
              <a:buFont typeface="Arial" panose="020B0604020202020204" pitchFamily="34" charset="0"/>
              <a:buNone/>
            </a:pPr>
            <a:r>
              <a:rPr lang="tr-TR" sz="1500" dirty="0">
                <a:solidFill>
                  <a:srgbClr val="002060"/>
                </a:solidFill>
                <a:latin typeface="Times New Roman" panose="02020603050405020304" pitchFamily="18" charset="0"/>
                <a:cs typeface="Times New Roman" panose="02020603050405020304" pitchFamily="18" charset="0"/>
              </a:rPr>
              <a:t>Hedef Kitle: Belediye Personeli</a:t>
            </a:r>
          </a:p>
        </p:txBody>
      </p:sp>
      <p:sp>
        <p:nvSpPr>
          <p:cNvPr id="7" name="Metin kutusu 6">
            <a:extLst>
              <a:ext uri="{FF2B5EF4-FFF2-40B4-BE49-F238E27FC236}">
                <a16:creationId xmlns:a16="http://schemas.microsoft.com/office/drawing/2014/main" id="{2C7F217F-C2E0-429C-4DE1-D8F58496F70F}"/>
              </a:ext>
            </a:extLst>
          </p:cNvPr>
          <p:cNvSpPr txBox="1"/>
          <p:nvPr/>
        </p:nvSpPr>
        <p:spPr>
          <a:xfrm>
            <a:off x="669899" y="5921773"/>
            <a:ext cx="10001956" cy="646331"/>
          </a:xfrm>
          <a:prstGeom prst="rect">
            <a:avLst/>
          </a:prstGeom>
          <a:noFill/>
        </p:spPr>
        <p:txBody>
          <a:bodyPr wrap="square" rtlCol="0">
            <a:spAutoFit/>
          </a:bodyPr>
          <a:lstStyle/>
          <a:p>
            <a:r>
              <a:rPr lang="tr-TR" i="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Bölümümüz Topluma Katkı ve Dış Paydaşlarla ilişkiler çerçevesinde faaliyetlerine devam etmektedir. </a:t>
            </a:r>
          </a:p>
          <a:p>
            <a:endParaRPr lang="tr-TR" dirty="0"/>
          </a:p>
        </p:txBody>
      </p:sp>
      <p:pic>
        <p:nvPicPr>
          <p:cNvPr id="1026" name="Picture 2" descr="Doç. Dr. AYŞE ALİCAN ŞEN">
            <a:extLst>
              <a:ext uri="{FF2B5EF4-FFF2-40B4-BE49-F238E27FC236}">
                <a16:creationId xmlns:a16="http://schemas.microsoft.com/office/drawing/2014/main" id="{84E8C0A3-63F2-C64D-A50A-22D0FD68AA8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79176" y="919296"/>
            <a:ext cx="2233648" cy="2639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98523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İçerik Yer Tutucusu 2">
            <a:extLst>
              <a:ext uri="{FF2B5EF4-FFF2-40B4-BE49-F238E27FC236}">
                <a16:creationId xmlns:a16="http://schemas.microsoft.com/office/drawing/2014/main" id="{ABDEC419-63FF-25A1-64DD-C14DD5098DBB}"/>
              </a:ext>
            </a:extLst>
          </p:cNvPr>
          <p:cNvSpPr>
            <a:spLocks noGrp="1"/>
          </p:cNvSpPr>
          <p:nvPr>
            <p:ph idx="1"/>
          </p:nvPr>
        </p:nvSpPr>
        <p:spPr>
          <a:xfrm>
            <a:off x="6626578" y="3616748"/>
            <a:ext cx="4895523" cy="1616781"/>
          </a:xfrm>
        </p:spPr>
        <p:txBody>
          <a:bodyPr>
            <a:noAutofit/>
          </a:bodyPr>
          <a:lstStyle/>
          <a:p>
            <a:pPr marL="0" indent="0" algn="just">
              <a:lnSpc>
                <a:spcPct val="100000"/>
              </a:lnSpc>
              <a:spcBef>
                <a:spcPts val="100"/>
              </a:spcBef>
              <a:spcAft>
                <a:spcPts val="100"/>
              </a:spcAft>
              <a:buFont typeface="Arial" panose="020B0604020202020204" pitchFamily="34" charset="0"/>
              <a:buNone/>
            </a:pPr>
            <a:r>
              <a:rPr lang="tr-TR" sz="1500" b="1" dirty="0">
                <a:solidFill>
                  <a:srgbClr val="002060"/>
                </a:solidFill>
                <a:latin typeface="Times New Roman" panose="02020603050405020304" pitchFamily="18" charset="0"/>
                <a:cs typeface="Times New Roman" panose="02020603050405020304" pitchFamily="18" charset="0"/>
              </a:rPr>
              <a:t>Çocuk İşçiliği ve Zorla Çalıştırma Eğitimi</a:t>
            </a:r>
          </a:p>
          <a:p>
            <a:pPr marL="0" indent="0" algn="just">
              <a:lnSpc>
                <a:spcPct val="100000"/>
              </a:lnSpc>
              <a:spcBef>
                <a:spcPts val="100"/>
              </a:spcBef>
              <a:spcAft>
                <a:spcPts val="100"/>
              </a:spcAft>
              <a:buFont typeface="Arial" panose="020B0604020202020204" pitchFamily="34" charset="0"/>
              <a:buNone/>
            </a:pPr>
            <a:r>
              <a:rPr lang="tr-TR" sz="1500" b="1" dirty="0">
                <a:solidFill>
                  <a:srgbClr val="002060"/>
                </a:solidFill>
                <a:latin typeface="Times New Roman" panose="02020603050405020304" pitchFamily="18" charset="0"/>
                <a:cs typeface="Times New Roman" panose="02020603050405020304" pitchFamily="18" charset="0"/>
              </a:rPr>
              <a:t>Tarih: 29.11.2022</a:t>
            </a:r>
          </a:p>
          <a:p>
            <a:pPr marL="0" indent="0" algn="just">
              <a:lnSpc>
                <a:spcPct val="100000"/>
              </a:lnSpc>
              <a:spcBef>
                <a:spcPts val="100"/>
              </a:spcBef>
              <a:spcAft>
                <a:spcPts val="100"/>
              </a:spcAft>
              <a:buFont typeface="Arial" panose="020B0604020202020204" pitchFamily="34" charset="0"/>
              <a:buNone/>
            </a:pPr>
            <a:r>
              <a:rPr lang="tr-TR" sz="1500" b="1" dirty="0">
                <a:solidFill>
                  <a:srgbClr val="002060"/>
                </a:solidFill>
                <a:latin typeface="Times New Roman" panose="02020603050405020304" pitchFamily="18" charset="0"/>
                <a:cs typeface="Times New Roman" panose="02020603050405020304" pitchFamily="18" charset="0"/>
              </a:rPr>
              <a:t>Hedef Kitle: Belediye Personeli</a:t>
            </a:r>
          </a:p>
          <a:p>
            <a:pPr marL="0" indent="0" algn="just">
              <a:lnSpc>
                <a:spcPct val="100000"/>
              </a:lnSpc>
              <a:spcBef>
                <a:spcPts val="100"/>
              </a:spcBef>
              <a:spcAft>
                <a:spcPts val="100"/>
              </a:spcAft>
              <a:buFont typeface="Arial" panose="020B0604020202020204" pitchFamily="34" charset="0"/>
              <a:buNone/>
            </a:pPr>
            <a:endParaRPr lang="tr-TR" sz="1500" b="1" dirty="0">
              <a:solidFill>
                <a:srgbClr val="002060"/>
              </a:solidFill>
              <a:latin typeface="Times New Roman" panose="02020603050405020304" pitchFamily="18" charset="0"/>
              <a:cs typeface="Times New Roman" panose="02020603050405020304" pitchFamily="18" charset="0"/>
            </a:endParaRPr>
          </a:p>
          <a:p>
            <a:pPr marL="0" indent="0" algn="just">
              <a:lnSpc>
                <a:spcPct val="100000"/>
              </a:lnSpc>
              <a:spcBef>
                <a:spcPts val="100"/>
              </a:spcBef>
              <a:spcAft>
                <a:spcPts val="100"/>
              </a:spcAft>
              <a:buFont typeface="Arial" panose="020B0604020202020204" pitchFamily="34" charset="0"/>
              <a:buNone/>
            </a:pPr>
            <a:r>
              <a:rPr lang="tr-TR" sz="1500" b="1" dirty="0">
                <a:solidFill>
                  <a:srgbClr val="002060"/>
                </a:solidFill>
                <a:latin typeface="Times New Roman" panose="02020603050405020304" pitchFamily="18" charset="0"/>
                <a:cs typeface="Times New Roman" panose="02020603050405020304" pitchFamily="18" charset="0"/>
              </a:rPr>
              <a:t>Çocuk İşçiliği ve Zorla Çalıştırma</a:t>
            </a:r>
          </a:p>
          <a:p>
            <a:pPr marL="0" indent="0" algn="just">
              <a:lnSpc>
                <a:spcPct val="100000"/>
              </a:lnSpc>
              <a:spcBef>
                <a:spcPts val="100"/>
              </a:spcBef>
              <a:spcAft>
                <a:spcPts val="100"/>
              </a:spcAft>
              <a:buFont typeface="Arial" panose="020B0604020202020204" pitchFamily="34" charset="0"/>
              <a:buNone/>
            </a:pPr>
            <a:r>
              <a:rPr lang="tr-TR" sz="1500" b="1" dirty="0">
                <a:solidFill>
                  <a:srgbClr val="002060"/>
                </a:solidFill>
                <a:latin typeface="Times New Roman" panose="02020603050405020304" pitchFamily="18" charset="0"/>
                <a:cs typeface="Times New Roman" panose="02020603050405020304" pitchFamily="18" charset="0"/>
              </a:rPr>
              <a:t>Tarih: 29.11.2022</a:t>
            </a:r>
          </a:p>
          <a:p>
            <a:pPr marL="0" indent="0" algn="just">
              <a:lnSpc>
                <a:spcPct val="100000"/>
              </a:lnSpc>
              <a:spcBef>
                <a:spcPts val="100"/>
              </a:spcBef>
              <a:spcAft>
                <a:spcPts val="100"/>
              </a:spcAft>
              <a:buFont typeface="Arial" panose="020B0604020202020204" pitchFamily="34" charset="0"/>
              <a:buNone/>
            </a:pPr>
            <a:r>
              <a:rPr lang="tr-TR" sz="1500" b="1" dirty="0">
                <a:solidFill>
                  <a:srgbClr val="002060"/>
                </a:solidFill>
                <a:latin typeface="Times New Roman" panose="02020603050405020304" pitchFamily="18" charset="0"/>
                <a:cs typeface="Times New Roman" panose="02020603050405020304" pitchFamily="18" charset="0"/>
              </a:rPr>
              <a:t>Hedef Kitle: Belediye Personeli</a:t>
            </a:r>
          </a:p>
          <a:p>
            <a:pPr marL="0" indent="0" algn="just">
              <a:lnSpc>
                <a:spcPct val="100000"/>
              </a:lnSpc>
              <a:spcBef>
                <a:spcPts val="100"/>
              </a:spcBef>
              <a:spcAft>
                <a:spcPts val="100"/>
              </a:spcAft>
              <a:buFont typeface="Arial" panose="020B0604020202020204" pitchFamily="34" charset="0"/>
              <a:buNone/>
            </a:pPr>
            <a:endParaRPr lang="tr-TR" sz="1500" b="1" dirty="0">
              <a:solidFill>
                <a:srgbClr val="002060"/>
              </a:solidFill>
              <a:latin typeface="Times New Roman" panose="02020603050405020304" pitchFamily="18" charset="0"/>
              <a:cs typeface="Times New Roman" panose="02020603050405020304" pitchFamily="18" charset="0"/>
            </a:endParaRPr>
          </a:p>
          <a:p>
            <a:pPr marL="0" indent="0" algn="just">
              <a:lnSpc>
                <a:spcPct val="100000"/>
              </a:lnSpc>
              <a:spcBef>
                <a:spcPts val="100"/>
              </a:spcBef>
              <a:spcAft>
                <a:spcPts val="100"/>
              </a:spcAft>
              <a:buFont typeface="Arial" panose="020B0604020202020204" pitchFamily="34" charset="0"/>
              <a:buNone/>
            </a:pPr>
            <a:endParaRPr lang="tr-TR" sz="1500" b="1" dirty="0">
              <a:solidFill>
                <a:srgbClr val="002060"/>
              </a:solidFill>
              <a:latin typeface="Times New Roman" panose="02020603050405020304" pitchFamily="18" charset="0"/>
              <a:cs typeface="Times New Roman" panose="02020603050405020304" pitchFamily="18" charset="0"/>
            </a:endParaRPr>
          </a:p>
        </p:txBody>
      </p:sp>
      <p:sp>
        <p:nvSpPr>
          <p:cNvPr id="2" name="Metin Yer Tutucusu 2">
            <a:extLst>
              <a:ext uri="{FF2B5EF4-FFF2-40B4-BE49-F238E27FC236}">
                <a16:creationId xmlns:a16="http://schemas.microsoft.com/office/drawing/2014/main" id="{21CDAD3C-8F53-4A8D-AA9C-081E9A41161B}"/>
              </a:ext>
            </a:extLst>
          </p:cNvPr>
          <p:cNvSpPr txBox="1">
            <a:spLocks/>
          </p:cNvSpPr>
          <p:nvPr/>
        </p:nvSpPr>
        <p:spPr>
          <a:xfrm>
            <a:off x="9038823" y="156805"/>
            <a:ext cx="3153177" cy="68647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spcAft>
                <a:spcPts val="800"/>
              </a:spcAft>
              <a:buNone/>
            </a:pPr>
            <a:r>
              <a:rPr lang="tr-TR" sz="36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Topluma Katkı</a:t>
            </a:r>
          </a:p>
        </p:txBody>
      </p:sp>
      <p:sp>
        <p:nvSpPr>
          <p:cNvPr id="3" name="Metin kutusu 2">
            <a:extLst>
              <a:ext uri="{FF2B5EF4-FFF2-40B4-BE49-F238E27FC236}">
                <a16:creationId xmlns:a16="http://schemas.microsoft.com/office/drawing/2014/main" id="{EFD53C27-E06A-486A-992A-A6CBD94D67E4}"/>
              </a:ext>
            </a:extLst>
          </p:cNvPr>
          <p:cNvSpPr txBox="1"/>
          <p:nvPr/>
        </p:nvSpPr>
        <p:spPr>
          <a:xfrm>
            <a:off x="669899" y="3599103"/>
            <a:ext cx="5426101" cy="2375009"/>
          </a:xfrm>
          <a:prstGeom prst="rect">
            <a:avLst/>
          </a:prstGeom>
          <a:noFill/>
        </p:spPr>
        <p:txBody>
          <a:bodyPr wrap="square">
            <a:spAutoFit/>
          </a:bodyPr>
          <a:lstStyle/>
          <a:p>
            <a:pPr algn="just">
              <a:spcBef>
                <a:spcPts val="100"/>
              </a:spcBef>
              <a:spcAft>
                <a:spcPts val="100"/>
              </a:spcAft>
              <a:buFont typeface="Arial" panose="020B0604020202020204" pitchFamily="34" charset="0"/>
            </a:pPr>
            <a:r>
              <a:rPr lang="tr-TR" sz="1500" b="1" dirty="0" err="1">
                <a:solidFill>
                  <a:srgbClr val="002060"/>
                </a:solidFill>
                <a:latin typeface="Times New Roman" panose="02020603050405020304" pitchFamily="18" charset="0"/>
                <a:cs typeface="Times New Roman" panose="02020603050405020304" pitchFamily="18" charset="0"/>
              </a:rPr>
              <a:t>Doç.Dr.Ayşe</a:t>
            </a:r>
            <a:r>
              <a:rPr lang="tr-TR" sz="1500" b="1" dirty="0">
                <a:solidFill>
                  <a:srgbClr val="002060"/>
                </a:solidFill>
                <a:latin typeface="Times New Roman" panose="02020603050405020304" pitchFamily="18" charset="0"/>
                <a:cs typeface="Times New Roman" panose="02020603050405020304" pitchFamily="18" charset="0"/>
              </a:rPr>
              <a:t> ALİCAN ŞEN</a:t>
            </a:r>
          </a:p>
          <a:p>
            <a:pPr algn="just">
              <a:spcBef>
                <a:spcPts val="100"/>
              </a:spcBef>
              <a:spcAft>
                <a:spcPts val="100"/>
              </a:spcAft>
              <a:buFont typeface="Arial" panose="020B0604020202020204" pitchFamily="34" charset="0"/>
            </a:pPr>
            <a:r>
              <a:rPr lang="tr-TR" sz="1500" b="1" dirty="0">
                <a:solidFill>
                  <a:srgbClr val="002060"/>
                </a:solidFill>
                <a:latin typeface="Times New Roman" panose="02020603050405020304" pitchFamily="18" charset="0"/>
                <a:cs typeface="Times New Roman" panose="02020603050405020304" pitchFamily="18" charset="0"/>
              </a:rPr>
              <a:t>Toplumsal Cinsiyet ve Liderlik Eğitimi</a:t>
            </a:r>
          </a:p>
          <a:p>
            <a:pPr algn="just">
              <a:spcBef>
                <a:spcPts val="100"/>
              </a:spcBef>
              <a:spcAft>
                <a:spcPts val="100"/>
              </a:spcAft>
              <a:buFont typeface="Arial" panose="020B0604020202020204" pitchFamily="34" charset="0"/>
            </a:pPr>
            <a:r>
              <a:rPr lang="tr-TR" sz="1500" dirty="0">
                <a:solidFill>
                  <a:srgbClr val="002060"/>
                </a:solidFill>
                <a:latin typeface="Times New Roman" panose="02020603050405020304" pitchFamily="18" charset="0"/>
                <a:cs typeface="Times New Roman" panose="02020603050405020304" pitchFamily="18" charset="0"/>
              </a:rPr>
              <a:t>Tarih: 26.08.2022</a:t>
            </a:r>
          </a:p>
          <a:p>
            <a:pPr algn="just">
              <a:spcBef>
                <a:spcPts val="100"/>
              </a:spcBef>
              <a:spcAft>
                <a:spcPts val="100"/>
              </a:spcAft>
              <a:buFont typeface="Arial" panose="020B0604020202020204" pitchFamily="34" charset="0"/>
            </a:pPr>
            <a:r>
              <a:rPr lang="tr-TR" sz="1500" dirty="0">
                <a:solidFill>
                  <a:srgbClr val="002060"/>
                </a:solidFill>
                <a:latin typeface="Times New Roman" panose="02020603050405020304" pitchFamily="18" charset="0"/>
                <a:cs typeface="Times New Roman" panose="02020603050405020304" pitchFamily="18" charset="0"/>
              </a:rPr>
              <a:t>Hedef Kitle: Belediye Personeli</a:t>
            </a:r>
          </a:p>
          <a:p>
            <a:pPr algn="just">
              <a:spcBef>
                <a:spcPts val="100"/>
              </a:spcBef>
              <a:spcAft>
                <a:spcPts val="100"/>
              </a:spcAft>
              <a:buFont typeface="Arial" panose="020B0604020202020204" pitchFamily="34" charset="0"/>
            </a:pPr>
            <a:endParaRPr lang="tr-TR" sz="1500" b="1" dirty="0">
              <a:solidFill>
                <a:srgbClr val="002060"/>
              </a:solidFill>
              <a:latin typeface="Times New Roman" panose="02020603050405020304" pitchFamily="18" charset="0"/>
              <a:cs typeface="Times New Roman" panose="02020603050405020304" pitchFamily="18" charset="0"/>
            </a:endParaRPr>
          </a:p>
          <a:p>
            <a:pPr algn="just">
              <a:spcBef>
                <a:spcPts val="100"/>
              </a:spcBef>
              <a:spcAft>
                <a:spcPts val="100"/>
              </a:spcAft>
              <a:buFont typeface="Arial" panose="020B0604020202020204" pitchFamily="34" charset="0"/>
            </a:pPr>
            <a:r>
              <a:rPr lang="tr-TR" sz="1500" b="1" dirty="0">
                <a:solidFill>
                  <a:srgbClr val="002060"/>
                </a:solidFill>
                <a:latin typeface="Times New Roman" panose="02020603050405020304" pitchFamily="18" charset="0"/>
                <a:cs typeface="Times New Roman" panose="02020603050405020304" pitchFamily="18" charset="0"/>
              </a:rPr>
              <a:t>Kadın Hakları ve Ayrımcılıkla Mücadele Eğitimi</a:t>
            </a:r>
          </a:p>
          <a:p>
            <a:pPr algn="just">
              <a:spcBef>
                <a:spcPts val="100"/>
              </a:spcBef>
              <a:spcAft>
                <a:spcPts val="100"/>
              </a:spcAft>
              <a:buFont typeface="Arial" panose="020B0604020202020204" pitchFamily="34" charset="0"/>
            </a:pPr>
            <a:r>
              <a:rPr lang="tr-TR" sz="1500" dirty="0">
                <a:solidFill>
                  <a:srgbClr val="002060"/>
                </a:solidFill>
                <a:latin typeface="Times New Roman" panose="02020603050405020304" pitchFamily="18" charset="0"/>
                <a:cs typeface="Times New Roman" panose="02020603050405020304" pitchFamily="18" charset="0"/>
              </a:rPr>
              <a:t>Tarih: 31.10.2022</a:t>
            </a:r>
          </a:p>
          <a:p>
            <a:pPr algn="just">
              <a:spcBef>
                <a:spcPts val="100"/>
              </a:spcBef>
              <a:spcAft>
                <a:spcPts val="100"/>
              </a:spcAft>
              <a:buFont typeface="Arial" panose="020B0604020202020204" pitchFamily="34" charset="0"/>
            </a:pPr>
            <a:r>
              <a:rPr lang="tr-TR" sz="1500" dirty="0">
                <a:solidFill>
                  <a:srgbClr val="002060"/>
                </a:solidFill>
                <a:latin typeface="Times New Roman" panose="02020603050405020304" pitchFamily="18" charset="0"/>
                <a:cs typeface="Times New Roman" panose="02020603050405020304" pitchFamily="18" charset="0"/>
              </a:rPr>
              <a:t>Hedef Kitle: Belediye Personeli</a:t>
            </a:r>
          </a:p>
          <a:p>
            <a:pPr algn="just">
              <a:spcBef>
                <a:spcPts val="100"/>
              </a:spcBef>
              <a:spcAft>
                <a:spcPts val="100"/>
              </a:spcAft>
              <a:buFont typeface="Arial" panose="020B0604020202020204" pitchFamily="34" charset="0"/>
            </a:pPr>
            <a:endParaRPr lang="tr-TR" sz="1500" dirty="0">
              <a:solidFill>
                <a:srgbClr val="002060"/>
              </a:solidFill>
              <a:latin typeface="Times New Roman" panose="02020603050405020304" pitchFamily="18" charset="0"/>
              <a:cs typeface="Times New Roman" panose="02020603050405020304" pitchFamily="18" charset="0"/>
            </a:endParaRPr>
          </a:p>
        </p:txBody>
      </p:sp>
      <p:sp>
        <p:nvSpPr>
          <p:cNvPr id="7" name="Metin kutusu 6">
            <a:extLst>
              <a:ext uri="{FF2B5EF4-FFF2-40B4-BE49-F238E27FC236}">
                <a16:creationId xmlns:a16="http://schemas.microsoft.com/office/drawing/2014/main" id="{2C7F217F-C2E0-429C-4DE1-D8F58496F70F}"/>
              </a:ext>
            </a:extLst>
          </p:cNvPr>
          <p:cNvSpPr txBox="1"/>
          <p:nvPr/>
        </p:nvSpPr>
        <p:spPr>
          <a:xfrm>
            <a:off x="669899" y="5921773"/>
            <a:ext cx="10001956" cy="646331"/>
          </a:xfrm>
          <a:prstGeom prst="rect">
            <a:avLst/>
          </a:prstGeom>
          <a:noFill/>
        </p:spPr>
        <p:txBody>
          <a:bodyPr wrap="square" rtlCol="0">
            <a:spAutoFit/>
          </a:bodyPr>
          <a:lstStyle/>
          <a:p>
            <a:r>
              <a:rPr lang="tr-TR" i="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Bölümümüz Topluma Katkı ve Dış Paydaşlarla ilişkiler çerçevesinde faaliyetlerine devam etmektedir. </a:t>
            </a:r>
          </a:p>
          <a:p>
            <a:endParaRPr lang="tr-TR" dirty="0"/>
          </a:p>
        </p:txBody>
      </p:sp>
      <p:pic>
        <p:nvPicPr>
          <p:cNvPr id="1026" name="Picture 2" descr="Doç. Dr. AYŞE ALİCAN ŞEN">
            <a:extLst>
              <a:ext uri="{FF2B5EF4-FFF2-40B4-BE49-F238E27FC236}">
                <a16:creationId xmlns:a16="http://schemas.microsoft.com/office/drawing/2014/main" id="{84E8C0A3-63F2-C64D-A50A-22D0FD68AA8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79176" y="919296"/>
            <a:ext cx="2233648" cy="2639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83665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F9B3492-F9A9-4DB9-851C-41B1DCA82E36}"/>
              </a:ext>
            </a:extLst>
          </p:cNvPr>
          <p:cNvSpPr>
            <a:spLocks noGrp="1"/>
          </p:cNvSpPr>
          <p:nvPr>
            <p:ph type="title"/>
          </p:nvPr>
        </p:nvSpPr>
        <p:spPr>
          <a:xfrm>
            <a:off x="6990080" y="253682"/>
            <a:ext cx="5013960" cy="549275"/>
          </a:xfrm>
        </p:spPr>
        <p:txBody>
          <a:bodyPr>
            <a:noAutofit/>
          </a:bodyPr>
          <a:lstStyle/>
          <a:p>
            <a:pPr algn="r"/>
            <a:r>
              <a:rPr lang="tr-TR" dirty="0">
                <a:solidFill>
                  <a:schemeClr val="bg1"/>
                </a:solidFill>
                <a:latin typeface="Times New Roman" panose="02020603050405020304" pitchFamily="18" charset="0"/>
                <a:cs typeface="Times New Roman" panose="02020603050405020304" pitchFamily="18" charset="0"/>
              </a:rPr>
              <a:t>Sertifikalar</a:t>
            </a:r>
          </a:p>
        </p:txBody>
      </p:sp>
      <p:sp>
        <p:nvSpPr>
          <p:cNvPr id="3" name="İçerik Yer Tutucusu 2">
            <a:extLst>
              <a:ext uri="{FF2B5EF4-FFF2-40B4-BE49-F238E27FC236}">
                <a16:creationId xmlns:a16="http://schemas.microsoft.com/office/drawing/2014/main" id="{044F7D8C-8749-4FDB-982F-4408FD84C93C}"/>
              </a:ext>
            </a:extLst>
          </p:cNvPr>
          <p:cNvSpPr>
            <a:spLocks noGrp="1"/>
          </p:cNvSpPr>
          <p:nvPr>
            <p:ph idx="1"/>
          </p:nvPr>
        </p:nvSpPr>
        <p:spPr>
          <a:xfrm>
            <a:off x="550334" y="1175173"/>
            <a:ext cx="10998200" cy="4692227"/>
          </a:xfrm>
        </p:spPr>
        <p:txBody>
          <a:bodyPr>
            <a:normAutofit/>
          </a:bodyPr>
          <a:lstStyle/>
          <a:p>
            <a:pPr marL="0" indent="0" algn="just">
              <a:lnSpc>
                <a:spcPct val="120000"/>
              </a:lnSpc>
              <a:buNone/>
            </a:pPr>
            <a:r>
              <a:rPr lang="tr-TR" dirty="0" err="1">
                <a:solidFill>
                  <a:schemeClr val="accent5">
                    <a:lumMod val="50000"/>
                  </a:schemeClr>
                </a:solidFill>
                <a:latin typeface="Times New Roman" panose="02020603050405020304" pitchFamily="18" charset="0"/>
                <a:cs typeface="Times New Roman" panose="02020603050405020304" pitchFamily="18" charset="0"/>
              </a:rPr>
              <a:t>Dr.Öğr</a:t>
            </a:r>
            <a:r>
              <a:rPr lang="tr-TR" dirty="0">
                <a:solidFill>
                  <a:schemeClr val="accent5">
                    <a:lumMod val="50000"/>
                  </a:schemeClr>
                </a:solidFill>
                <a:latin typeface="Times New Roman" panose="02020603050405020304" pitchFamily="18" charset="0"/>
                <a:cs typeface="Times New Roman" panose="02020603050405020304" pitchFamily="18" charset="0"/>
              </a:rPr>
              <a:t>. Üyesi Aysel TEKGÖZ OBUZ</a:t>
            </a:r>
          </a:p>
          <a:p>
            <a:pPr marL="0" indent="0" algn="just">
              <a:lnSpc>
                <a:spcPct val="120000"/>
              </a:lnSpc>
              <a:buNone/>
            </a:pPr>
            <a:r>
              <a:rPr lang="tr-TR" dirty="0">
                <a:solidFill>
                  <a:schemeClr val="accent5">
                    <a:lumMod val="50000"/>
                  </a:schemeClr>
                </a:solidFill>
                <a:latin typeface="Times New Roman" panose="02020603050405020304" pitchFamily="18" charset="0"/>
                <a:cs typeface="Times New Roman" panose="02020603050405020304" pitchFamily="18" charset="0"/>
              </a:rPr>
              <a:t>Türk İşaret Dili Sertifikası</a:t>
            </a:r>
          </a:p>
          <a:p>
            <a:pPr marL="0" indent="0" algn="just">
              <a:lnSpc>
                <a:spcPct val="120000"/>
              </a:lnSpc>
              <a:buNone/>
            </a:pPr>
            <a:endParaRPr lang="tr-TR" dirty="0">
              <a:solidFill>
                <a:schemeClr val="accent5">
                  <a:lumMod val="50000"/>
                </a:schemeClr>
              </a:solidFill>
              <a:latin typeface="Times New Roman" panose="02020603050405020304" pitchFamily="18" charset="0"/>
              <a:cs typeface="Times New Roman" panose="02020603050405020304" pitchFamily="18" charset="0"/>
            </a:endParaRPr>
          </a:p>
          <a:p>
            <a:pPr marL="0" indent="0" algn="just">
              <a:lnSpc>
                <a:spcPct val="120000"/>
              </a:lnSpc>
              <a:buNone/>
            </a:pPr>
            <a:r>
              <a:rPr lang="tr-TR" dirty="0" err="1">
                <a:solidFill>
                  <a:schemeClr val="accent5">
                    <a:lumMod val="50000"/>
                  </a:schemeClr>
                </a:solidFill>
                <a:latin typeface="Times New Roman" panose="02020603050405020304" pitchFamily="18" charset="0"/>
                <a:cs typeface="Times New Roman" panose="02020603050405020304" pitchFamily="18" charset="0"/>
              </a:rPr>
              <a:t>Arş.Gör</a:t>
            </a:r>
            <a:r>
              <a:rPr lang="tr-TR" dirty="0">
                <a:solidFill>
                  <a:schemeClr val="accent5">
                    <a:lumMod val="50000"/>
                  </a:schemeClr>
                </a:solidFill>
                <a:latin typeface="Times New Roman" panose="02020603050405020304" pitchFamily="18" charset="0"/>
                <a:cs typeface="Times New Roman" panose="02020603050405020304" pitchFamily="18" charset="0"/>
              </a:rPr>
              <a:t>. Hatice Büşra CAN</a:t>
            </a:r>
          </a:p>
          <a:p>
            <a:pPr marL="0" indent="0" algn="just">
              <a:lnSpc>
                <a:spcPct val="120000"/>
              </a:lnSpc>
              <a:buNone/>
            </a:pPr>
            <a:r>
              <a:rPr lang="tr-TR" dirty="0">
                <a:solidFill>
                  <a:schemeClr val="accent5">
                    <a:lumMod val="50000"/>
                  </a:schemeClr>
                </a:solidFill>
                <a:latin typeface="Times New Roman" panose="02020603050405020304" pitchFamily="18" charset="0"/>
                <a:cs typeface="Times New Roman" panose="02020603050405020304" pitchFamily="18" charset="0"/>
              </a:rPr>
              <a:t>Aile Danışmanlığı Sertifikası</a:t>
            </a:r>
          </a:p>
          <a:p>
            <a:pPr marL="0" indent="0" algn="just">
              <a:lnSpc>
                <a:spcPct val="120000"/>
              </a:lnSpc>
              <a:buNone/>
            </a:pPr>
            <a:endParaRPr lang="tr-TR" dirty="0">
              <a:solidFill>
                <a:schemeClr val="accent5">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036164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D18156E-43A0-660E-637E-AC180D3B5DEF}"/>
              </a:ext>
            </a:extLst>
          </p:cNvPr>
          <p:cNvSpPr>
            <a:spLocks noGrp="1"/>
          </p:cNvSpPr>
          <p:nvPr>
            <p:ph idx="1"/>
          </p:nvPr>
        </p:nvSpPr>
        <p:spPr/>
        <p:txBody>
          <a:bodyPr>
            <a:normAutofit/>
          </a:bodyPr>
          <a:lstStyle/>
          <a:p>
            <a:pPr marL="0" algn="just">
              <a:spcBef>
                <a:spcPts val="100"/>
              </a:spcBef>
              <a:spcAft>
                <a:spcPts val="100"/>
              </a:spcAft>
            </a:pPr>
            <a:r>
              <a:rPr lang="tr-TR" sz="3200" b="1" dirty="0">
                <a:solidFill>
                  <a:srgbClr val="002060"/>
                </a:solidFill>
                <a:latin typeface="Times New Roman" panose="02020603050405020304" pitchFamily="18" charset="0"/>
                <a:cs typeface="Times New Roman" panose="02020603050405020304" pitchFamily="18" charset="0"/>
              </a:rPr>
              <a:t>Bölümümüzden 2 söyleşi için başvuru bulunmaktadır. Başvurular henüz değerlendirilme aşamasındadır.</a:t>
            </a:r>
          </a:p>
        </p:txBody>
      </p:sp>
      <p:sp>
        <p:nvSpPr>
          <p:cNvPr id="5" name="Metin Yer Tutucusu 2">
            <a:extLst>
              <a:ext uri="{FF2B5EF4-FFF2-40B4-BE49-F238E27FC236}">
                <a16:creationId xmlns:a16="http://schemas.microsoft.com/office/drawing/2014/main" id="{1380F306-86A2-013B-D872-66251959B136}"/>
              </a:ext>
            </a:extLst>
          </p:cNvPr>
          <p:cNvSpPr txBox="1">
            <a:spLocks/>
          </p:cNvSpPr>
          <p:nvPr/>
        </p:nvSpPr>
        <p:spPr>
          <a:xfrm>
            <a:off x="6746241" y="156805"/>
            <a:ext cx="5445760" cy="68647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spcAft>
                <a:spcPts val="800"/>
              </a:spcAft>
              <a:buNone/>
            </a:pPr>
            <a:r>
              <a:rPr lang="tr-TR" sz="36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TÜBİTAK Bilim Söyleşileri</a:t>
            </a:r>
          </a:p>
        </p:txBody>
      </p:sp>
    </p:spTree>
    <p:extLst>
      <p:ext uri="{BB962C8B-B14F-4D97-AF65-F5344CB8AC3E}">
        <p14:creationId xmlns:p14="http://schemas.microsoft.com/office/powerpoint/2010/main" val="19152312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2">
            <a:extLst>
              <a:ext uri="{FF2B5EF4-FFF2-40B4-BE49-F238E27FC236}">
                <a16:creationId xmlns:a16="http://schemas.microsoft.com/office/drawing/2014/main" id="{6A3E2082-5796-4EB5-8347-7F21910BACD5}"/>
              </a:ext>
            </a:extLst>
          </p:cNvPr>
          <p:cNvSpPr txBox="1">
            <a:spLocks/>
          </p:cNvSpPr>
          <p:nvPr/>
        </p:nvSpPr>
        <p:spPr>
          <a:xfrm>
            <a:off x="5246255" y="111383"/>
            <a:ext cx="6783185" cy="78624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00000"/>
              </a:lnSpc>
              <a:spcAft>
                <a:spcPts val="800"/>
              </a:spcAft>
              <a:buNone/>
            </a:pPr>
            <a:r>
              <a:rPr lang="tr-TR" sz="3200" b="1" i="1"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Erasmus</a:t>
            </a:r>
            <a:r>
              <a:rPr lang="tr-TR" sz="3200" b="1" i="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 / Sosyal Hizmet </a:t>
            </a:r>
            <a:endParaRPr lang="tr-TR" sz="32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6073" y="1801091"/>
            <a:ext cx="9901382" cy="2790121"/>
          </a:xfrm>
          <a:prstGeom prst="rect">
            <a:avLst/>
          </a:prstGeom>
        </p:spPr>
      </p:pic>
    </p:spTree>
    <p:extLst>
      <p:ext uri="{BB962C8B-B14F-4D97-AF65-F5344CB8AC3E}">
        <p14:creationId xmlns:p14="http://schemas.microsoft.com/office/powerpoint/2010/main" val="2318414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2">
            <a:extLst>
              <a:ext uri="{FF2B5EF4-FFF2-40B4-BE49-F238E27FC236}">
                <a16:creationId xmlns:a16="http://schemas.microsoft.com/office/drawing/2014/main" id="{80A101F8-1222-46F7-AE07-419F86EB115F}"/>
              </a:ext>
            </a:extLst>
          </p:cNvPr>
          <p:cNvSpPr txBox="1">
            <a:spLocks noGrp="1"/>
          </p:cNvSpPr>
          <p:nvPr>
            <p:ph type="title"/>
          </p:nvPr>
        </p:nvSpPr>
        <p:spPr>
          <a:xfrm>
            <a:off x="2036985" y="215217"/>
            <a:ext cx="9665665" cy="566696"/>
          </a:xfrm>
          <a:prstGeom prst="rect">
            <a:avLst/>
          </a:prstGeom>
        </p:spPr>
        <p:txBody>
          <a:bodyPr vert="horz" wrap="square" lIns="0" tIns="12575" rIns="0" bIns="0" rtlCol="0">
            <a:spAutoFit/>
          </a:bodyPr>
          <a:lstStyle/>
          <a:p>
            <a:pPr marL="11976" algn="r">
              <a:spcBef>
                <a:spcPts val="99"/>
              </a:spcBef>
            </a:pPr>
            <a:r>
              <a:rPr lang="tr-TR" sz="4000" dirty="0">
                <a:solidFill>
                  <a:schemeClr val="bg1"/>
                </a:solidFill>
                <a:latin typeface="Times New Roman" panose="02020603050405020304" pitchFamily="18" charset="0"/>
                <a:cs typeface="Times New Roman" panose="02020603050405020304" pitchFamily="18" charset="0"/>
              </a:rPr>
              <a:t>Eylem Planı: 2023-2024 Yayın Hedefleri</a:t>
            </a:r>
            <a:endParaRPr sz="4000" spc="-90" dirty="0">
              <a:solidFill>
                <a:schemeClr val="bg1"/>
              </a:solidFill>
              <a:latin typeface="Times New Roman" panose="02020603050405020304" pitchFamily="18" charset="0"/>
              <a:cs typeface="Times New Roman" panose="02020603050405020304" pitchFamily="18" charset="0"/>
            </a:endParaRPr>
          </a:p>
        </p:txBody>
      </p:sp>
      <p:graphicFrame>
        <p:nvGraphicFramePr>
          <p:cNvPr id="2" name="Tablo 1">
            <a:extLst>
              <a:ext uri="{FF2B5EF4-FFF2-40B4-BE49-F238E27FC236}">
                <a16:creationId xmlns:a16="http://schemas.microsoft.com/office/drawing/2014/main" id="{DFCE3A3B-A14A-7771-D23E-D8B7042B0560}"/>
              </a:ext>
            </a:extLst>
          </p:cNvPr>
          <p:cNvGraphicFramePr>
            <a:graphicFrameLocks noGrp="1"/>
          </p:cNvGraphicFramePr>
          <p:nvPr>
            <p:extLst>
              <p:ext uri="{D42A27DB-BD31-4B8C-83A1-F6EECF244321}">
                <p14:modId xmlns:p14="http://schemas.microsoft.com/office/powerpoint/2010/main" val="1872899548"/>
              </p:ext>
            </p:extLst>
          </p:nvPr>
        </p:nvGraphicFramePr>
        <p:xfrm>
          <a:off x="327312" y="1019990"/>
          <a:ext cx="11375339" cy="2716033"/>
        </p:xfrm>
        <a:graphic>
          <a:graphicData uri="http://schemas.openxmlformats.org/drawingml/2006/table">
            <a:tbl>
              <a:tblPr firstRow="1" bandRow="1">
                <a:tableStyleId>{5C22544A-7EE6-4342-B048-85BDC9FD1C3A}</a:tableStyleId>
              </a:tblPr>
              <a:tblGrid>
                <a:gridCol w="1124570">
                  <a:extLst>
                    <a:ext uri="{9D8B030D-6E8A-4147-A177-3AD203B41FA5}">
                      <a16:colId xmlns:a16="http://schemas.microsoft.com/office/drawing/2014/main" val="834107186"/>
                    </a:ext>
                  </a:extLst>
                </a:gridCol>
                <a:gridCol w="934053">
                  <a:extLst>
                    <a:ext uri="{9D8B030D-6E8A-4147-A177-3AD203B41FA5}">
                      <a16:colId xmlns:a16="http://schemas.microsoft.com/office/drawing/2014/main" val="3955419204"/>
                    </a:ext>
                  </a:extLst>
                </a:gridCol>
                <a:gridCol w="934053">
                  <a:extLst>
                    <a:ext uri="{9D8B030D-6E8A-4147-A177-3AD203B41FA5}">
                      <a16:colId xmlns:a16="http://schemas.microsoft.com/office/drawing/2014/main" val="1606971359"/>
                    </a:ext>
                  </a:extLst>
                </a:gridCol>
                <a:gridCol w="931407">
                  <a:extLst>
                    <a:ext uri="{9D8B030D-6E8A-4147-A177-3AD203B41FA5}">
                      <a16:colId xmlns:a16="http://schemas.microsoft.com/office/drawing/2014/main" val="264441758"/>
                    </a:ext>
                  </a:extLst>
                </a:gridCol>
                <a:gridCol w="931407">
                  <a:extLst>
                    <a:ext uri="{9D8B030D-6E8A-4147-A177-3AD203B41FA5}">
                      <a16:colId xmlns:a16="http://schemas.microsoft.com/office/drawing/2014/main" val="3662709603"/>
                    </a:ext>
                  </a:extLst>
                </a:gridCol>
                <a:gridCol w="931407">
                  <a:extLst>
                    <a:ext uri="{9D8B030D-6E8A-4147-A177-3AD203B41FA5}">
                      <a16:colId xmlns:a16="http://schemas.microsoft.com/office/drawing/2014/main" val="417102694"/>
                    </a:ext>
                  </a:extLst>
                </a:gridCol>
                <a:gridCol w="931407">
                  <a:extLst>
                    <a:ext uri="{9D8B030D-6E8A-4147-A177-3AD203B41FA5}">
                      <a16:colId xmlns:a16="http://schemas.microsoft.com/office/drawing/2014/main" val="2458466481"/>
                    </a:ext>
                  </a:extLst>
                </a:gridCol>
                <a:gridCol w="931407">
                  <a:extLst>
                    <a:ext uri="{9D8B030D-6E8A-4147-A177-3AD203B41FA5}">
                      <a16:colId xmlns:a16="http://schemas.microsoft.com/office/drawing/2014/main" val="2913165200"/>
                    </a:ext>
                  </a:extLst>
                </a:gridCol>
                <a:gridCol w="931407">
                  <a:extLst>
                    <a:ext uri="{9D8B030D-6E8A-4147-A177-3AD203B41FA5}">
                      <a16:colId xmlns:a16="http://schemas.microsoft.com/office/drawing/2014/main" val="2021815183"/>
                    </a:ext>
                  </a:extLst>
                </a:gridCol>
                <a:gridCol w="931407">
                  <a:extLst>
                    <a:ext uri="{9D8B030D-6E8A-4147-A177-3AD203B41FA5}">
                      <a16:colId xmlns:a16="http://schemas.microsoft.com/office/drawing/2014/main" val="1258107046"/>
                    </a:ext>
                  </a:extLst>
                </a:gridCol>
                <a:gridCol w="931407">
                  <a:extLst>
                    <a:ext uri="{9D8B030D-6E8A-4147-A177-3AD203B41FA5}">
                      <a16:colId xmlns:a16="http://schemas.microsoft.com/office/drawing/2014/main" val="2122233939"/>
                    </a:ext>
                  </a:extLst>
                </a:gridCol>
                <a:gridCol w="931407">
                  <a:extLst>
                    <a:ext uri="{9D8B030D-6E8A-4147-A177-3AD203B41FA5}">
                      <a16:colId xmlns:a16="http://schemas.microsoft.com/office/drawing/2014/main" val="1547122028"/>
                    </a:ext>
                  </a:extLst>
                </a:gridCol>
              </a:tblGrid>
              <a:tr h="524160">
                <a:tc rowSpan="2">
                  <a:txBody>
                    <a:bodyPr/>
                    <a:lstStyle/>
                    <a:p>
                      <a:pPr algn="just">
                        <a:lnSpc>
                          <a:spcPct val="107000"/>
                        </a:lnSpc>
                        <a:spcAft>
                          <a:spcPts val="800"/>
                        </a:spcAft>
                      </a:pPr>
                      <a:endParaRPr lang="tr-TR" sz="1100" dirty="0">
                        <a:solidFill>
                          <a:srgbClr val="002060"/>
                        </a:solidFill>
                        <a:effectLst/>
                        <a:latin typeface="Times New Roman" panose="02020603050405020304" pitchFamily="18" charset="0"/>
                        <a:cs typeface="Times New Roman" panose="02020603050405020304" pitchFamily="18" charset="0"/>
                      </a:endParaRPr>
                    </a:p>
                    <a:p>
                      <a:pPr algn="just">
                        <a:lnSpc>
                          <a:spcPct val="107000"/>
                        </a:lnSpc>
                        <a:spcAft>
                          <a:spcPts val="800"/>
                        </a:spcAft>
                      </a:pPr>
                      <a:endParaRPr lang="tr-TR" sz="1100" dirty="0">
                        <a:solidFill>
                          <a:srgbClr val="002060"/>
                        </a:solidFill>
                        <a:effectLst/>
                        <a:latin typeface="Times New Roman" panose="02020603050405020304" pitchFamily="18" charset="0"/>
                        <a:cs typeface="Times New Roman" panose="02020603050405020304" pitchFamily="18" charset="0"/>
                      </a:endParaRPr>
                    </a:p>
                    <a:p>
                      <a:pPr algn="just">
                        <a:lnSpc>
                          <a:spcPct val="107000"/>
                        </a:lnSpc>
                        <a:spcAft>
                          <a:spcPts val="800"/>
                        </a:spcAft>
                      </a:pPr>
                      <a:endParaRPr lang="tr-TR" sz="1100" dirty="0">
                        <a:solidFill>
                          <a:srgbClr val="002060"/>
                        </a:solidFill>
                        <a:effectLst/>
                        <a:latin typeface="Times New Roman" panose="02020603050405020304" pitchFamily="18" charset="0"/>
                        <a:cs typeface="Times New Roman" panose="02020603050405020304" pitchFamily="18" charset="0"/>
                      </a:endParaRPr>
                    </a:p>
                    <a:p>
                      <a:pPr algn="just">
                        <a:lnSpc>
                          <a:spcPct val="107000"/>
                        </a:lnSpc>
                        <a:spcAft>
                          <a:spcPts val="800"/>
                        </a:spcAft>
                      </a:pPr>
                      <a:endParaRPr lang="tr-TR" sz="1100" dirty="0">
                        <a:solidFill>
                          <a:srgbClr val="002060"/>
                        </a:solidFill>
                        <a:effectLst/>
                        <a:latin typeface="Times New Roman" panose="02020603050405020304" pitchFamily="18" charset="0"/>
                        <a:cs typeface="Times New Roman" panose="02020603050405020304" pitchFamily="18" charset="0"/>
                      </a:endParaRPr>
                    </a:p>
                    <a:p>
                      <a:pPr algn="just">
                        <a:lnSpc>
                          <a:spcPct val="107000"/>
                        </a:lnSpc>
                        <a:spcAft>
                          <a:spcPts val="800"/>
                        </a:spcAft>
                      </a:pPr>
                      <a:endParaRPr lang="tr-TR" sz="1100" dirty="0">
                        <a:solidFill>
                          <a:srgbClr val="002060"/>
                        </a:solidFill>
                        <a:effectLst/>
                        <a:latin typeface="Times New Roman" panose="02020603050405020304" pitchFamily="18" charset="0"/>
                        <a:cs typeface="Times New Roman" panose="02020603050405020304" pitchFamily="18" charset="0"/>
                      </a:endParaRPr>
                    </a:p>
                    <a:p>
                      <a:pPr algn="just">
                        <a:lnSpc>
                          <a:spcPct val="107000"/>
                        </a:lnSpc>
                        <a:spcAft>
                          <a:spcPts val="800"/>
                        </a:spcAft>
                      </a:pPr>
                      <a:endParaRPr lang="tr-TR" sz="1100" dirty="0">
                        <a:solidFill>
                          <a:srgbClr val="002060"/>
                        </a:solidFill>
                        <a:effectLst/>
                        <a:latin typeface="Times New Roman" panose="02020603050405020304" pitchFamily="18" charset="0"/>
                        <a:cs typeface="Times New Roman" panose="02020603050405020304" pitchFamily="18" charset="0"/>
                      </a:endParaRPr>
                    </a:p>
                    <a:p>
                      <a:pPr algn="just">
                        <a:lnSpc>
                          <a:spcPct val="107000"/>
                        </a:lnSpc>
                        <a:spcAft>
                          <a:spcPts val="800"/>
                        </a:spcAft>
                      </a:pPr>
                      <a:r>
                        <a:rPr lang="tr-TR" sz="1100" dirty="0">
                          <a:solidFill>
                            <a:srgbClr val="002060"/>
                          </a:solidFill>
                          <a:effectLst/>
                          <a:latin typeface="Times New Roman" panose="02020603050405020304" pitchFamily="18" charset="0"/>
                          <a:cs typeface="Times New Roman" panose="02020603050405020304" pitchFamily="18" charset="0"/>
                        </a:rPr>
                        <a:t>YIL</a:t>
                      </a:r>
                    </a:p>
                    <a:p>
                      <a:pPr algn="just">
                        <a:lnSpc>
                          <a:spcPct val="107000"/>
                        </a:lnSpc>
                        <a:spcAft>
                          <a:spcPts val="800"/>
                        </a:spcAft>
                      </a:pPr>
                      <a:endParaRPr lang="tr-TR" sz="1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6466" marR="66466" marT="0" marB="0" anchor="ctr"/>
                </a:tc>
                <a:tc gridSpan="2">
                  <a:txBody>
                    <a:bodyPr/>
                    <a:lstStyle/>
                    <a:p>
                      <a:pPr algn="just">
                        <a:lnSpc>
                          <a:spcPct val="107000"/>
                        </a:lnSpc>
                        <a:spcAft>
                          <a:spcPts val="800"/>
                        </a:spcAft>
                      </a:pPr>
                      <a:endParaRPr lang="tr-TR" sz="1100" dirty="0">
                        <a:solidFill>
                          <a:srgbClr val="002060"/>
                        </a:solidFill>
                        <a:effectLst/>
                        <a:latin typeface="Times New Roman" panose="02020603050405020304" pitchFamily="18" charset="0"/>
                        <a:cs typeface="Times New Roman" panose="02020603050405020304" pitchFamily="18" charset="0"/>
                      </a:endParaRPr>
                    </a:p>
                    <a:p>
                      <a:pPr algn="just">
                        <a:lnSpc>
                          <a:spcPct val="107000"/>
                        </a:lnSpc>
                        <a:spcAft>
                          <a:spcPts val="800"/>
                        </a:spcAft>
                      </a:pPr>
                      <a:r>
                        <a:rPr lang="tr-TR" sz="1100" dirty="0">
                          <a:solidFill>
                            <a:srgbClr val="002060"/>
                          </a:solidFill>
                          <a:effectLst/>
                          <a:latin typeface="Times New Roman" panose="02020603050405020304" pitchFamily="18" charset="0"/>
                          <a:cs typeface="Times New Roman" panose="02020603050405020304" pitchFamily="18" charset="0"/>
                        </a:rPr>
                        <a:t>Makale</a:t>
                      </a:r>
                      <a:endParaRPr lang="tr-TR" sz="1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6466" marR="66466" marT="0" marB="0" anchor="b"/>
                </a:tc>
                <a:tc hMerge="1">
                  <a:txBody>
                    <a:bodyPr/>
                    <a:lstStyle/>
                    <a:p>
                      <a:endParaRPr lang="tr-TR"/>
                    </a:p>
                  </a:txBody>
                  <a:tcPr/>
                </a:tc>
                <a:tc gridSpan="2">
                  <a:txBody>
                    <a:bodyPr/>
                    <a:lstStyle/>
                    <a:p>
                      <a:pPr algn="just">
                        <a:lnSpc>
                          <a:spcPct val="107000"/>
                        </a:lnSpc>
                        <a:spcAft>
                          <a:spcPts val="800"/>
                        </a:spcAft>
                      </a:pPr>
                      <a:r>
                        <a:rPr lang="tr-TR" sz="1100" dirty="0">
                          <a:solidFill>
                            <a:srgbClr val="002060"/>
                          </a:solidFill>
                          <a:effectLst/>
                          <a:latin typeface="Times New Roman" panose="02020603050405020304" pitchFamily="18" charset="0"/>
                          <a:cs typeface="Times New Roman" panose="02020603050405020304" pitchFamily="18" charset="0"/>
                        </a:rPr>
                        <a:t> </a:t>
                      </a:r>
                    </a:p>
                    <a:p>
                      <a:pPr algn="just">
                        <a:lnSpc>
                          <a:spcPct val="107000"/>
                        </a:lnSpc>
                        <a:spcAft>
                          <a:spcPts val="800"/>
                        </a:spcAft>
                      </a:pPr>
                      <a:r>
                        <a:rPr lang="tr-TR" sz="1100" dirty="0">
                          <a:solidFill>
                            <a:srgbClr val="002060"/>
                          </a:solidFill>
                          <a:effectLst/>
                          <a:latin typeface="Times New Roman" panose="02020603050405020304" pitchFamily="18" charset="0"/>
                          <a:cs typeface="Times New Roman" panose="02020603050405020304" pitchFamily="18" charset="0"/>
                        </a:rPr>
                        <a:t>Tam Metin Bildiri</a:t>
                      </a:r>
                      <a:endParaRPr lang="tr-TR" sz="1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6466" marR="66466" marT="0" marB="0" anchor="b"/>
                </a:tc>
                <a:tc hMerge="1">
                  <a:txBody>
                    <a:bodyPr/>
                    <a:lstStyle/>
                    <a:p>
                      <a:endParaRPr lang="tr-TR"/>
                    </a:p>
                  </a:txBody>
                  <a:tcPr/>
                </a:tc>
                <a:tc gridSpan="2">
                  <a:txBody>
                    <a:bodyPr/>
                    <a:lstStyle/>
                    <a:p>
                      <a:pPr algn="just">
                        <a:lnSpc>
                          <a:spcPct val="107000"/>
                        </a:lnSpc>
                        <a:spcAft>
                          <a:spcPts val="800"/>
                        </a:spcAft>
                      </a:pPr>
                      <a:r>
                        <a:rPr lang="tr-TR" sz="1100" dirty="0">
                          <a:solidFill>
                            <a:srgbClr val="002060"/>
                          </a:solidFill>
                          <a:effectLst/>
                          <a:latin typeface="Times New Roman" panose="02020603050405020304" pitchFamily="18" charset="0"/>
                          <a:cs typeface="Times New Roman" panose="02020603050405020304" pitchFamily="18" charset="0"/>
                        </a:rPr>
                        <a:t> </a:t>
                      </a:r>
                    </a:p>
                    <a:p>
                      <a:pPr algn="just">
                        <a:lnSpc>
                          <a:spcPct val="107000"/>
                        </a:lnSpc>
                        <a:spcAft>
                          <a:spcPts val="800"/>
                        </a:spcAft>
                      </a:pPr>
                      <a:r>
                        <a:rPr lang="tr-TR" sz="1100" dirty="0">
                          <a:solidFill>
                            <a:srgbClr val="002060"/>
                          </a:solidFill>
                          <a:effectLst/>
                          <a:latin typeface="Times New Roman" panose="02020603050405020304" pitchFamily="18" charset="0"/>
                          <a:cs typeface="Times New Roman" panose="02020603050405020304" pitchFamily="18" charset="0"/>
                        </a:rPr>
                        <a:t>Özet Bildiri</a:t>
                      </a:r>
                      <a:endParaRPr lang="tr-TR" sz="1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6466" marR="66466" marT="0" marB="0" anchor="b"/>
                </a:tc>
                <a:tc hMerge="1">
                  <a:txBody>
                    <a:bodyPr/>
                    <a:lstStyle/>
                    <a:p>
                      <a:endParaRPr lang="tr-TR"/>
                    </a:p>
                  </a:txBody>
                  <a:tcPr/>
                </a:tc>
                <a:tc gridSpan="2">
                  <a:txBody>
                    <a:bodyPr/>
                    <a:lstStyle/>
                    <a:p>
                      <a:pPr algn="just">
                        <a:lnSpc>
                          <a:spcPct val="107000"/>
                        </a:lnSpc>
                        <a:spcAft>
                          <a:spcPts val="800"/>
                        </a:spcAft>
                      </a:pPr>
                      <a:endParaRPr lang="tr-TR" sz="1100" dirty="0">
                        <a:solidFill>
                          <a:srgbClr val="002060"/>
                        </a:solidFill>
                        <a:effectLst/>
                        <a:latin typeface="Times New Roman" panose="02020603050405020304" pitchFamily="18" charset="0"/>
                        <a:cs typeface="Times New Roman" panose="02020603050405020304" pitchFamily="18" charset="0"/>
                      </a:endParaRPr>
                    </a:p>
                    <a:p>
                      <a:pPr algn="just">
                        <a:lnSpc>
                          <a:spcPct val="107000"/>
                        </a:lnSpc>
                        <a:spcAft>
                          <a:spcPts val="800"/>
                        </a:spcAft>
                      </a:pPr>
                      <a:r>
                        <a:rPr lang="tr-TR" sz="1100" dirty="0">
                          <a:solidFill>
                            <a:srgbClr val="002060"/>
                          </a:solidFill>
                          <a:effectLst/>
                          <a:latin typeface="Times New Roman" panose="02020603050405020304" pitchFamily="18" charset="0"/>
                          <a:cs typeface="Times New Roman" panose="02020603050405020304" pitchFamily="18" charset="0"/>
                        </a:rPr>
                        <a:t>Kitap</a:t>
                      </a:r>
                      <a:endParaRPr lang="tr-TR" sz="1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6466" marR="66466" marT="0" marB="0" anchor="b"/>
                </a:tc>
                <a:tc hMerge="1">
                  <a:txBody>
                    <a:bodyPr/>
                    <a:lstStyle/>
                    <a:p>
                      <a:endParaRPr lang="tr-TR"/>
                    </a:p>
                  </a:txBody>
                  <a:tcPr/>
                </a:tc>
                <a:tc gridSpan="2">
                  <a:txBody>
                    <a:bodyPr/>
                    <a:lstStyle/>
                    <a:p>
                      <a:pPr algn="just">
                        <a:lnSpc>
                          <a:spcPct val="107000"/>
                        </a:lnSpc>
                        <a:spcAft>
                          <a:spcPts val="800"/>
                        </a:spcAft>
                      </a:pPr>
                      <a:endParaRPr lang="tr-TR" sz="1100" dirty="0">
                        <a:solidFill>
                          <a:srgbClr val="002060"/>
                        </a:solidFill>
                        <a:effectLst/>
                        <a:latin typeface="Times New Roman" panose="02020603050405020304" pitchFamily="18" charset="0"/>
                        <a:cs typeface="Times New Roman" panose="02020603050405020304" pitchFamily="18" charset="0"/>
                      </a:endParaRPr>
                    </a:p>
                    <a:p>
                      <a:pPr algn="just">
                        <a:lnSpc>
                          <a:spcPct val="107000"/>
                        </a:lnSpc>
                        <a:spcAft>
                          <a:spcPts val="800"/>
                        </a:spcAft>
                      </a:pPr>
                      <a:r>
                        <a:rPr lang="tr-TR" sz="1100" dirty="0">
                          <a:solidFill>
                            <a:srgbClr val="002060"/>
                          </a:solidFill>
                          <a:effectLst/>
                          <a:latin typeface="Times New Roman" panose="02020603050405020304" pitchFamily="18" charset="0"/>
                          <a:cs typeface="Times New Roman" panose="02020603050405020304" pitchFamily="18" charset="0"/>
                        </a:rPr>
                        <a:t>Kitap Bölümü</a:t>
                      </a:r>
                      <a:endParaRPr lang="tr-TR" sz="1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6466" marR="66466" marT="0" marB="0" anchor="b"/>
                </a:tc>
                <a:tc hMerge="1">
                  <a:txBody>
                    <a:bodyPr/>
                    <a:lstStyle/>
                    <a:p>
                      <a:endParaRPr lang="tr-TR"/>
                    </a:p>
                  </a:txBody>
                  <a:tcPr/>
                </a:tc>
                <a:tc rowSpan="2">
                  <a:txBody>
                    <a:bodyPr/>
                    <a:lstStyle/>
                    <a:p>
                      <a:pPr marL="71755" marR="71755" algn="just">
                        <a:lnSpc>
                          <a:spcPct val="107000"/>
                        </a:lnSpc>
                        <a:spcAft>
                          <a:spcPts val="800"/>
                        </a:spcAft>
                      </a:pPr>
                      <a:r>
                        <a:rPr lang="tr-TR" sz="1100" i="1" dirty="0">
                          <a:solidFill>
                            <a:srgbClr val="002060"/>
                          </a:solidFill>
                          <a:effectLst/>
                          <a:latin typeface="Times New Roman" panose="02020603050405020304" pitchFamily="18" charset="0"/>
                          <a:cs typeface="Times New Roman" panose="02020603050405020304" pitchFamily="18" charset="0"/>
                        </a:rPr>
                        <a:t>Toplam Yayın</a:t>
                      </a:r>
                      <a:endParaRPr lang="tr-TR" sz="1100" i="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6466" marR="66466" marT="0" marB="0" vert="vert270" anchor="ctr"/>
                </a:tc>
                <a:extLst>
                  <a:ext uri="{0D108BD9-81ED-4DB2-BD59-A6C34878D82A}">
                    <a16:rowId xmlns:a16="http://schemas.microsoft.com/office/drawing/2014/main" val="929587918"/>
                  </a:ext>
                </a:extLst>
              </a:tr>
              <a:tr h="1030981">
                <a:tc vMerge="1">
                  <a:txBody>
                    <a:bodyPr/>
                    <a:lstStyle/>
                    <a:p>
                      <a:endParaRPr lang="tr-TR"/>
                    </a:p>
                  </a:txBody>
                  <a:tcPr/>
                </a:tc>
                <a:tc>
                  <a:txBody>
                    <a:bodyPr/>
                    <a:lstStyle/>
                    <a:p>
                      <a:pPr marL="71755" marR="71755" algn="just">
                        <a:lnSpc>
                          <a:spcPct val="107000"/>
                        </a:lnSpc>
                        <a:spcAft>
                          <a:spcPts val="800"/>
                        </a:spcAft>
                      </a:pPr>
                      <a:r>
                        <a:rPr lang="tr-TR" sz="1100" i="1" dirty="0">
                          <a:solidFill>
                            <a:srgbClr val="002060"/>
                          </a:solidFill>
                          <a:effectLst/>
                          <a:latin typeface="Times New Roman" panose="02020603050405020304" pitchFamily="18" charset="0"/>
                          <a:cs typeface="Times New Roman" panose="02020603050405020304" pitchFamily="18" charset="0"/>
                        </a:rPr>
                        <a:t>Uluslararası</a:t>
                      </a:r>
                      <a:endParaRPr lang="tr-TR" sz="1100" i="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6466" marR="66466" marT="0" marB="0" vert="vert270" anchor="ctr"/>
                </a:tc>
                <a:tc>
                  <a:txBody>
                    <a:bodyPr/>
                    <a:lstStyle/>
                    <a:p>
                      <a:pPr marL="71755" marR="71755" algn="just">
                        <a:lnSpc>
                          <a:spcPct val="107000"/>
                        </a:lnSpc>
                        <a:spcAft>
                          <a:spcPts val="800"/>
                        </a:spcAft>
                      </a:pPr>
                      <a:r>
                        <a:rPr lang="tr-TR" sz="1100" i="1" dirty="0">
                          <a:solidFill>
                            <a:srgbClr val="002060"/>
                          </a:solidFill>
                          <a:effectLst/>
                          <a:latin typeface="Times New Roman" panose="02020603050405020304" pitchFamily="18" charset="0"/>
                          <a:cs typeface="Times New Roman" panose="02020603050405020304" pitchFamily="18" charset="0"/>
                        </a:rPr>
                        <a:t>Ulusal</a:t>
                      </a:r>
                      <a:endParaRPr lang="tr-TR" sz="1100" i="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6466" marR="66466" marT="0" marB="0" vert="vert270" anchor="ctr"/>
                </a:tc>
                <a:tc>
                  <a:txBody>
                    <a:bodyPr/>
                    <a:lstStyle/>
                    <a:p>
                      <a:pPr marL="71755" marR="71755" algn="just">
                        <a:lnSpc>
                          <a:spcPct val="107000"/>
                        </a:lnSpc>
                        <a:spcAft>
                          <a:spcPts val="800"/>
                        </a:spcAft>
                      </a:pPr>
                      <a:r>
                        <a:rPr lang="tr-TR" sz="1100" i="1" dirty="0">
                          <a:solidFill>
                            <a:srgbClr val="002060"/>
                          </a:solidFill>
                          <a:effectLst/>
                          <a:latin typeface="Times New Roman" panose="02020603050405020304" pitchFamily="18" charset="0"/>
                          <a:cs typeface="Times New Roman" panose="02020603050405020304" pitchFamily="18" charset="0"/>
                        </a:rPr>
                        <a:t>Uluslararası</a:t>
                      </a:r>
                      <a:endParaRPr lang="tr-TR" sz="1100" i="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6466" marR="66466" marT="0" marB="0" vert="vert270" anchor="ctr"/>
                </a:tc>
                <a:tc>
                  <a:txBody>
                    <a:bodyPr/>
                    <a:lstStyle/>
                    <a:p>
                      <a:pPr marL="71755" marR="71755" algn="just">
                        <a:lnSpc>
                          <a:spcPct val="107000"/>
                        </a:lnSpc>
                        <a:spcAft>
                          <a:spcPts val="800"/>
                        </a:spcAft>
                      </a:pPr>
                      <a:r>
                        <a:rPr lang="tr-TR" sz="1100" i="1" dirty="0">
                          <a:solidFill>
                            <a:srgbClr val="002060"/>
                          </a:solidFill>
                          <a:effectLst/>
                          <a:latin typeface="Times New Roman" panose="02020603050405020304" pitchFamily="18" charset="0"/>
                          <a:cs typeface="Times New Roman" panose="02020603050405020304" pitchFamily="18" charset="0"/>
                        </a:rPr>
                        <a:t>Ulusal</a:t>
                      </a:r>
                      <a:endParaRPr lang="tr-TR" sz="1100" i="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6466" marR="66466" marT="0" marB="0" vert="vert270" anchor="ctr"/>
                </a:tc>
                <a:tc>
                  <a:txBody>
                    <a:bodyPr/>
                    <a:lstStyle/>
                    <a:p>
                      <a:pPr marL="71755" marR="71755" algn="just">
                        <a:lnSpc>
                          <a:spcPct val="107000"/>
                        </a:lnSpc>
                        <a:spcAft>
                          <a:spcPts val="800"/>
                        </a:spcAft>
                      </a:pPr>
                      <a:r>
                        <a:rPr lang="tr-TR" sz="1100" i="1" dirty="0">
                          <a:solidFill>
                            <a:srgbClr val="002060"/>
                          </a:solidFill>
                          <a:effectLst/>
                          <a:latin typeface="Times New Roman" panose="02020603050405020304" pitchFamily="18" charset="0"/>
                          <a:cs typeface="Times New Roman" panose="02020603050405020304" pitchFamily="18" charset="0"/>
                        </a:rPr>
                        <a:t>Uluslararası</a:t>
                      </a:r>
                      <a:endParaRPr lang="tr-TR" sz="1100" i="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6466" marR="66466" marT="0" marB="0" vert="vert270" anchor="ctr"/>
                </a:tc>
                <a:tc>
                  <a:txBody>
                    <a:bodyPr/>
                    <a:lstStyle/>
                    <a:p>
                      <a:pPr marL="71755" marR="71755" algn="just">
                        <a:lnSpc>
                          <a:spcPct val="107000"/>
                        </a:lnSpc>
                        <a:spcAft>
                          <a:spcPts val="800"/>
                        </a:spcAft>
                      </a:pPr>
                      <a:r>
                        <a:rPr lang="tr-TR" sz="1100" i="1" dirty="0">
                          <a:solidFill>
                            <a:srgbClr val="002060"/>
                          </a:solidFill>
                          <a:effectLst/>
                          <a:latin typeface="Times New Roman" panose="02020603050405020304" pitchFamily="18" charset="0"/>
                          <a:cs typeface="Times New Roman" panose="02020603050405020304" pitchFamily="18" charset="0"/>
                        </a:rPr>
                        <a:t>Ulusal</a:t>
                      </a:r>
                      <a:endParaRPr lang="tr-TR" sz="1100" i="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6466" marR="66466" marT="0" marB="0" vert="vert270" anchor="ctr"/>
                </a:tc>
                <a:tc>
                  <a:txBody>
                    <a:bodyPr/>
                    <a:lstStyle/>
                    <a:p>
                      <a:pPr marL="71755" marR="71755" algn="just">
                        <a:lnSpc>
                          <a:spcPct val="107000"/>
                        </a:lnSpc>
                        <a:spcAft>
                          <a:spcPts val="800"/>
                        </a:spcAft>
                      </a:pPr>
                      <a:r>
                        <a:rPr lang="tr-TR" sz="1100" i="1" dirty="0">
                          <a:solidFill>
                            <a:srgbClr val="002060"/>
                          </a:solidFill>
                          <a:effectLst/>
                          <a:latin typeface="Times New Roman" panose="02020603050405020304" pitchFamily="18" charset="0"/>
                          <a:cs typeface="Times New Roman" panose="02020603050405020304" pitchFamily="18" charset="0"/>
                        </a:rPr>
                        <a:t>Uluslararası</a:t>
                      </a:r>
                      <a:endParaRPr lang="tr-TR" sz="1100" i="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6466" marR="66466" marT="0" marB="0" vert="vert270" anchor="ctr"/>
                </a:tc>
                <a:tc>
                  <a:txBody>
                    <a:bodyPr/>
                    <a:lstStyle/>
                    <a:p>
                      <a:pPr marL="71755" marR="71755" algn="just">
                        <a:lnSpc>
                          <a:spcPct val="107000"/>
                        </a:lnSpc>
                        <a:spcAft>
                          <a:spcPts val="800"/>
                        </a:spcAft>
                      </a:pPr>
                      <a:r>
                        <a:rPr lang="tr-TR" sz="1100" i="1" dirty="0">
                          <a:solidFill>
                            <a:srgbClr val="002060"/>
                          </a:solidFill>
                          <a:effectLst/>
                          <a:latin typeface="Times New Roman" panose="02020603050405020304" pitchFamily="18" charset="0"/>
                          <a:cs typeface="Times New Roman" panose="02020603050405020304" pitchFamily="18" charset="0"/>
                        </a:rPr>
                        <a:t>Ulusal</a:t>
                      </a:r>
                      <a:endParaRPr lang="tr-TR" sz="1100" i="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6466" marR="66466" marT="0" marB="0" vert="vert270" anchor="ctr"/>
                </a:tc>
                <a:tc>
                  <a:txBody>
                    <a:bodyPr/>
                    <a:lstStyle/>
                    <a:p>
                      <a:pPr marL="71755" marR="71755" algn="just">
                        <a:lnSpc>
                          <a:spcPct val="107000"/>
                        </a:lnSpc>
                        <a:spcAft>
                          <a:spcPts val="800"/>
                        </a:spcAft>
                      </a:pPr>
                      <a:r>
                        <a:rPr lang="tr-TR" sz="1100" i="1" dirty="0">
                          <a:solidFill>
                            <a:srgbClr val="002060"/>
                          </a:solidFill>
                          <a:effectLst/>
                          <a:latin typeface="Times New Roman" panose="02020603050405020304" pitchFamily="18" charset="0"/>
                          <a:cs typeface="Times New Roman" panose="02020603050405020304" pitchFamily="18" charset="0"/>
                        </a:rPr>
                        <a:t>Uluslararası</a:t>
                      </a:r>
                      <a:endParaRPr lang="tr-TR" sz="1100" i="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6466" marR="66466" marT="0" marB="0" vert="vert270" anchor="ctr"/>
                </a:tc>
                <a:tc>
                  <a:txBody>
                    <a:bodyPr/>
                    <a:lstStyle/>
                    <a:p>
                      <a:pPr marL="71755" marR="71755" algn="just">
                        <a:lnSpc>
                          <a:spcPct val="107000"/>
                        </a:lnSpc>
                        <a:spcAft>
                          <a:spcPts val="800"/>
                        </a:spcAft>
                      </a:pPr>
                      <a:r>
                        <a:rPr lang="tr-TR" sz="1100" i="1" dirty="0">
                          <a:solidFill>
                            <a:srgbClr val="002060"/>
                          </a:solidFill>
                          <a:effectLst/>
                          <a:latin typeface="Times New Roman" panose="02020603050405020304" pitchFamily="18" charset="0"/>
                          <a:cs typeface="Times New Roman" panose="02020603050405020304" pitchFamily="18" charset="0"/>
                        </a:rPr>
                        <a:t>Ulusal</a:t>
                      </a:r>
                      <a:endParaRPr lang="tr-TR" sz="1100" i="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6466" marR="66466" marT="0" marB="0" vert="vert270" anchor="ctr"/>
                </a:tc>
                <a:tc vMerge="1">
                  <a:txBody>
                    <a:bodyPr/>
                    <a:lstStyle/>
                    <a:p>
                      <a:endParaRPr lang="tr-TR"/>
                    </a:p>
                  </a:txBody>
                  <a:tcPr/>
                </a:tc>
                <a:extLst>
                  <a:ext uri="{0D108BD9-81ED-4DB2-BD59-A6C34878D82A}">
                    <a16:rowId xmlns:a16="http://schemas.microsoft.com/office/drawing/2014/main" val="1479538119"/>
                  </a:ext>
                </a:extLst>
              </a:tr>
              <a:tr h="290899">
                <a:tc>
                  <a:txBody>
                    <a:bodyPr/>
                    <a:lstStyle/>
                    <a:p>
                      <a:pPr algn="just">
                        <a:lnSpc>
                          <a:spcPct val="107000"/>
                        </a:lnSpc>
                        <a:spcAft>
                          <a:spcPts val="800"/>
                        </a:spcAft>
                      </a:pPr>
                      <a:r>
                        <a:rPr lang="tr-TR"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2023 Hedef</a:t>
                      </a:r>
                    </a:p>
                  </a:txBody>
                  <a:tcPr marL="66466" marR="66466" marT="0" marB="0" anchor="ctr"/>
                </a:tc>
                <a:tc>
                  <a:txBody>
                    <a:bodyPr/>
                    <a:lstStyle/>
                    <a:p>
                      <a:pPr algn="just">
                        <a:lnSpc>
                          <a:spcPct val="107000"/>
                        </a:lnSpc>
                        <a:spcAft>
                          <a:spcPts val="800"/>
                        </a:spcAft>
                      </a:pPr>
                      <a:r>
                        <a:rPr lang="tr-TR"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10</a:t>
                      </a:r>
                    </a:p>
                  </a:txBody>
                  <a:tcPr marL="66466" marR="66466" marT="0" marB="0" anchor="ctr"/>
                </a:tc>
                <a:tc>
                  <a:txBody>
                    <a:bodyPr/>
                    <a:lstStyle/>
                    <a:p>
                      <a:pPr algn="just">
                        <a:lnSpc>
                          <a:spcPct val="107000"/>
                        </a:lnSpc>
                        <a:spcAft>
                          <a:spcPts val="800"/>
                        </a:spcAft>
                      </a:pPr>
                      <a:r>
                        <a:rPr lang="tr-TR"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a:t>
                      </a:r>
                    </a:p>
                  </a:txBody>
                  <a:tcPr marL="66466" marR="66466" marT="0" marB="0" anchor="ctr"/>
                </a:tc>
                <a:tc>
                  <a:txBody>
                    <a:bodyPr/>
                    <a:lstStyle/>
                    <a:p>
                      <a:pPr algn="just">
                        <a:lnSpc>
                          <a:spcPct val="107000"/>
                        </a:lnSpc>
                        <a:spcAft>
                          <a:spcPts val="800"/>
                        </a:spcAft>
                      </a:pPr>
                      <a:r>
                        <a:rPr lang="tr-TR"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7</a:t>
                      </a:r>
                    </a:p>
                  </a:txBody>
                  <a:tcPr marL="66466" marR="66466" marT="0" marB="0" anchor="ctr"/>
                </a:tc>
                <a:tc>
                  <a:txBody>
                    <a:bodyPr/>
                    <a:lstStyle/>
                    <a:p>
                      <a:pPr algn="just">
                        <a:lnSpc>
                          <a:spcPct val="107000"/>
                        </a:lnSpc>
                        <a:spcAft>
                          <a:spcPts val="800"/>
                        </a:spcAft>
                      </a:pPr>
                      <a:r>
                        <a:rPr lang="tr-TR"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a:t>
                      </a:r>
                    </a:p>
                  </a:txBody>
                  <a:tcPr marL="66466" marR="66466" marT="0" marB="0" anchor="ctr"/>
                </a:tc>
                <a:tc>
                  <a:txBody>
                    <a:bodyPr/>
                    <a:lstStyle/>
                    <a:p>
                      <a:pPr algn="just">
                        <a:lnSpc>
                          <a:spcPct val="107000"/>
                        </a:lnSpc>
                        <a:spcAft>
                          <a:spcPts val="800"/>
                        </a:spcAft>
                      </a:pPr>
                      <a:r>
                        <a:rPr lang="tr-TR"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4</a:t>
                      </a:r>
                    </a:p>
                  </a:txBody>
                  <a:tcPr marL="66466" marR="66466" marT="0" marB="0" anchor="ctr"/>
                </a:tc>
                <a:tc>
                  <a:txBody>
                    <a:bodyPr/>
                    <a:lstStyle/>
                    <a:p>
                      <a:pPr algn="just">
                        <a:lnSpc>
                          <a:spcPct val="107000"/>
                        </a:lnSpc>
                        <a:spcAft>
                          <a:spcPts val="800"/>
                        </a:spcAft>
                      </a:pPr>
                      <a:r>
                        <a:rPr lang="tr-TR"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a:t>
                      </a:r>
                    </a:p>
                  </a:txBody>
                  <a:tcPr marL="66466" marR="66466" marT="0" marB="0" anchor="ctr"/>
                </a:tc>
                <a:tc>
                  <a:txBody>
                    <a:bodyPr/>
                    <a:lstStyle/>
                    <a:p>
                      <a:pPr algn="just">
                        <a:lnSpc>
                          <a:spcPct val="107000"/>
                        </a:lnSpc>
                        <a:spcAft>
                          <a:spcPts val="800"/>
                        </a:spcAft>
                      </a:pPr>
                      <a:r>
                        <a:rPr lang="tr-TR"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1</a:t>
                      </a:r>
                    </a:p>
                  </a:txBody>
                  <a:tcPr marL="66466" marR="66466" marT="0" marB="0" anchor="ctr"/>
                </a:tc>
                <a:tc>
                  <a:txBody>
                    <a:bodyPr/>
                    <a:lstStyle/>
                    <a:p>
                      <a:pPr algn="just">
                        <a:lnSpc>
                          <a:spcPct val="107000"/>
                        </a:lnSpc>
                        <a:spcAft>
                          <a:spcPts val="800"/>
                        </a:spcAft>
                      </a:pPr>
                      <a:r>
                        <a:rPr lang="tr-TR"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a:t>
                      </a:r>
                    </a:p>
                  </a:txBody>
                  <a:tcPr marL="66466" marR="66466" marT="0" marB="0" anchor="ctr"/>
                </a:tc>
                <a:tc>
                  <a:txBody>
                    <a:bodyPr/>
                    <a:lstStyle/>
                    <a:p>
                      <a:pPr algn="just">
                        <a:lnSpc>
                          <a:spcPct val="107000"/>
                        </a:lnSpc>
                        <a:spcAft>
                          <a:spcPts val="800"/>
                        </a:spcAft>
                      </a:pPr>
                      <a:r>
                        <a:rPr lang="tr-TR"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9</a:t>
                      </a:r>
                    </a:p>
                  </a:txBody>
                  <a:tcPr marL="66466" marR="66466" marT="0" marB="0" anchor="ctr"/>
                </a:tc>
                <a:tc>
                  <a:txBody>
                    <a:bodyPr/>
                    <a:lstStyle/>
                    <a:p>
                      <a:pPr algn="just">
                        <a:lnSpc>
                          <a:spcPct val="107000"/>
                        </a:lnSpc>
                        <a:spcAft>
                          <a:spcPts val="800"/>
                        </a:spcAft>
                      </a:pPr>
                      <a:r>
                        <a:rPr lang="tr-TR"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3</a:t>
                      </a:r>
                    </a:p>
                  </a:txBody>
                  <a:tcPr marL="66466" marR="66466" marT="0" marB="0" anchor="ctr"/>
                </a:tc>
                <a:tc>
                  <a:txBody>
                    <a:bodyPr/>
                    <a:lstStyle/>
                    <a:p>
                      <a:pPr algn="just">
                        <a:lnSpc>
                          <a:spcPct val="107000"/>
                        </a:lnSpc>
                        <a:spcAft>
                          <a:spcPts val="800"/>
                        </a:spcAft>
                      </a:pPr>
                      <a:r>
                        <a:rPr lang="tr-TR"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34</a:t>
                      </a:r>
                    </a:p>
                  </a:txBody>
                  <a:tcPr marL="66466" marR="66466" marT="0" marB="0" anchor="ctr"/>
                </a:tc>
                <a:extLst>
                  <a:ext uri="{0D108BD9-81ED-4DB2-BD59-A6C34878D82A}">
                    <a16:rowId xmlns:a16="http://schemas.microsoft.com/office/drawing/2014/main" val="3572512882"/>
                  </a:ext>
                </a:extLst>
              </a:tr>
              <a:tr h="290899">
                <a:tc>
                  <a:txBody>
                    <a:bodyPr/>
                    <a:lstStyle/>
                    <a:p>
                      <a:pPr algn="just">
                        <a:lnSpc>
                          <a:spcPct val="107000"/>
                        </a:lnSpc>
                        <a:spcAft>
                          <a:spcPts val="800"/>
                        </a:spcAft>
                      </a:pPr>
                      <a:r>
                        <a:rPr lang="tr-TR"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2024 Hedef</a:t>
                      </a:r>
                    </a:p>
                  </a:txBody>
                  <a:tcPr marL="66466" marR="66466" marT="0" marB="0" anchor="ctr"/>
                </a:tc>
                <a:tc>
                  <a:txBody>
                    <a:bodyPr/>
                    <a:lstStyle/>
                    <a:p>
                      <a:pPr algn="just">
                        <a:lnSpc>
                          <a:spcPct val="107000"/>
                        </a:lnSpc>
                        <a:spcAft>
                          <a:spcPts val="800"/>
                        </a:spcAft>
                      </a:pPr>
                      <a:r>
                        <a:rPr lang="tr-TR"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12</a:t>
                      </a:r>
                    </a:p>
                  </a:txBody>
                  <a:tcPr marL="66466" marR="66466" marT="0" marB="0" anchor="ctr"/>
                </a:tc>
                <a:tc>
                  <a:txBody>
                    <a:bodyPr/>
                    <a:lstStyle/>
                    <a:p>
                      <a:pPr algn="just">
                        <a:lnSpc>
                          <a:spcPct val="107000"/>
                        </a:lnSpc>
                        <a:spcAft>
                          <a:spcPts val="800"/>
                        </a:spcAft>
                      </a:pPr>
                      <a:r>
                        <a:rPr lang="tr-TR"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a:t>
                      </a:r>
                    </a:p>
                  </a:txBody>
                  <a:tcPr marL="66466" marR="66466" marT="0" marB="0" anchor="ctr"/>
                </a:tc>
                <a:tc>
                  <a:txBody>
                    <a:bodyPr/>
                    <a:lstStyle/>
                    <a:p>
                      <a:pPr algn="just">
                        <a:lnSpc>
                          <a:spcPct val="107000"/>
                        </a:lnSpc>
                        <a:spcAft>
                          <a:spcPts val="800"/>
                        </a:spcAft>
                      </a:pPr>
                      <a:r>
                        <a:rPr lang="tr-TR"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10</a:t>
                      </a:r>
                    </a:p>
                  </a:txBody>
                  <a:tcPr marL="66466" marR="66466" marT="0" marB="0" anchor="ctr"/>
                </a:tc>
                <a:tc>
                  <a:txBody>
                    <a:bodyPr/>
                    <a:lstStyle/>
                    <a:p>
                      <a:pPr algn="just">
                        <a:lnSpc>
                          <a:spcPct val="107000"/>
                        </a:lnSpc>
                        <a:spcAft>
                          <a:spcPts val="800"/>
                        </a:spcAft>
                      </a:pPr>
                      <a:r>
                        <a:rPr lang="tr-TR"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a:t>
                      </a:r>
                    </a:p>
                  </a:txBody>
                  <a:tcPr marL="66466" marR="66466" marT="0" marB="0" anchor="ctr"/>
                </a:tc>
                <a:tc>
                  <a:txBody>
                    <a:bodyPr/>
                    <a:lstStyle/>
                    <a:p>
                      <a:pPr algn="just">
                        <a:lnSpc>
                          <a:spcPct val="107000"/>
                        </a:lnSpc>
                        <a:spcAft>
                          <a:spcPts val="800"/>
                        </a:spcAft>
                      </a:pPr>
                      <a:r>
                        <a:rPr lang="tr-TR"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3</a:t>
                      </a:r>
                    </a:p>
                  </a:txBody>
                  <a:tcPr marL="66466" marR="66466" marT="0" marB="0" anchor="ctr"/>
                </a:tc>
                <a:tc>
                  <a:txBody>
                    <a:bodyPr/>
                    <a:lstStyle/>
                    <a:p>
                      <a:pPr algn="just">
                        <a:lnSpc>
                          <a:spcPct val="107000"/>
                        </a:lnSpc>
                        <a:spcAft>
                          <a:spcPts val="800"/>
                        </a:spcAft>
                      </a:pPr>
                      <a:r>
                        <a:rPr lang="tr-TR"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a:t>
                      </a:r>
                    </a:p>
                  </a:txBody>
                  <a:tcPr marL="66466" marR="66466" marT="0" marB="0" anchor="ctr"/>
                </a:tc>
                <a:tc>
                  <a:txBody>
                    <a:bodyPr/>
                    <a:lstStyle/>
                    <a:p>
                      <a:pPr algn="just">
                        <a:lnSpc>
                          <a:spcPct val="107000"/>
                        </a:lnSpc>
                        <a:spcAft>
                          <a:spcPts val="800"/>
                        </a:spcAft>
                      </a:pPr>
                      <a:r>
                        <a:rPr lang="tr-TR"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2</a:t>
                      </a:r>
                    </a:p>
                  </a:txBody>
                  <a:tcPr marL="66466" marR="66466" marT="0" marB="0" anchor="ctr"/>
                </a:tc>
                <a:tc>
                  <a:txBody>
                    <a:bodyPr/>
                    <a:lstStyle/>
                    <a:p>
                      <a:pPr algn="just">
                        <a:lnSpc>
                          <a:spcPct val="107000"/>
                        </a:lnSpc>
                        <a:spcAft>
                          <a:spcPts val="800"/>
                        </a:spcAft>
                      </a:pPr>
                      <a:r>
                        <a:rPr lang="tr-TR"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a:t>
                      </a:r>
                    </a:p>
                  </a:txBody>
                  <a:tcPr marL="66466" marR="66466" marT="0" marB="0" anchor="ctr"/>
                </a:tc>
                <a:tc>
                  <a:txBody>
                    <a:bodyPr/>
                    <a:lstStyle/>
                    <a:p>
                      <a:pPr algn="just">
                        <a:lnSpc>
                          <a:spcPct val="107000"/>
                        </a:lnSpc>
                        <a:spcAft>
                          <a:spcPts val="800"/>
                        </a:spcAft>
                      </a:pPr>
                      <a:r>
                        <a:rPr lang="tr-TR"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15</a:t>
                      </a:r>
                    </a:p>
                  </a:txBody>
                  <a:tcPr marL="66466" marR="66466" marT="0" marB="0" anchor="ctr"/>
                </a:tc>
                <a:tc>
                  <a:txBody>
                    <a:bodyPr/>
                    <a:lstStyle/>
                    <a:p>
                      <a:pPr algn="just">
                        <a:lnSpc>
                          <a:spcPct val="107000"/>
                        </a:lnSpc>
                        <a:spcAft>
                          <a:spcPts val="800"/>
                        </a:spcAft>
                      </a:pPr>
                      <a:r>
                        <a:rPr lang="tr-TR"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a:t>
                      </a:r>
                    </a:p>
                  </a:txBody>
                  <a:tcPr marL="66466" marR="66466" marT="0" marB="0" anchor="ctr"/>
                </a:tc>
                <a:tc>
                  <a:txBody>
                    <a:bodyPr/>
                    <a:lstStyle/>
                    <a:p>
                      <a:pPr algn="just">
                        <a:lnSpc>
                          <a:spcPct val="107000"/>
                        </a:lnSpc>
                        <a:spcAft>
                          <a:spcPts val="800"/>
                        </a:spcAft>
                      </a:pPr>
                      <a:r>
                        <a:rPr lang="tr-TR"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42</a:t>
                      </a:r>
                    </a:p>
                  </a:txBody>
                  <a:tcPr marL="66466" marR="66466" marT="0" marB="0" anchor="ctr"/>
                </a:tc>
                <a:extLst>
                  <a:ext uri="{0D108BD9-81ED-4DB2-BD59-A6C34878D82A}">
                    <a16:rowId xmlns:a16="http://schemas.microsoft.com/office/drawing/2014/main" val="3930401371"/>
                  </a:ext>
                </a:extLst>
              </a:tr>
            </a:tbl>
          </a:graphicData>
        </a:graphic>
      </p:graphicFrame>
      <p:sp>
        <p:nvSpPr>
          <p:cNvPr id="4" name="Rectangle 1">
            <a:extLst>
              <a:ext uri="{FF2B5EF4-FFF2-40B4-BE49-F238E27FC236}">
                <a16:creationId xmlns:a16="http://schemas.microsoft.com/office/drawing/2014/main" id="{5E10F714-0770-B6F8-779B-37C17B4BC79A}"/>
              </a:ext>
            </a:extLst>
          </p:cNvPr>
          <p:cNvSpPr>
            <a:spLocks noChangeArrowheads="1"/>
          </p:cNvSpPr>
          <p:nvPr/>
        </p:nvSpPr>
        <p:spPr bwMode="auto">
          <a:xfrm>
            <a:off x="838200" y="3290888"/>
            <a:ext cx="1063244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tr-TR"/>
          </a:p>
        </p:txBody>
      </p:sp>
      <p:graphicFrame>
        <p:nvGraphicFramePr>
          <p:cNvPr id="3" name="Tablo 2"/>
          <p:cNvGraphicFramePr>
            <a:graphicFrameLocks noGrp="1"/>
          </p:cNvGraphicFramePr>
          <p:nvPr>
            <p:extLst>
              <p:ext uri="{D42A27DB-BD31-4B8C-83A1-F6EECF244321}">
                <p14:modId xmlns:p14="http://schemas.microsoft.com/office/powerpoint/2010/main" val="2684583955"/>
              </p:ext>
            </p:extLst>
          </p:nvPr>
        </p:nvGraphicFramePr>
        <p:xfrm>
          <a:off x="327312" y="3874487"/>
          <a:ext cx="11375338" cy="2348891"/>
        </p:xfrm>
        <a:graphic>
          <a:graphicData uri="http://schemas.openxmlformats.org/drawingml/2006/table">
            <a:tbl>
              <a:tblPr firstRow="1" bandRow="1">
                <a:tableStyleId>{5C22544A-7EE6-4342-B048-85BDC9FD1C3A}</a:tableStyleId>
              </a:tblPr>
              <a:tblGrid>
                <a:gridCol w="894908">
                  <a:extLst>
                    <a:ext uri="{9D8B030D-6E8A-4147-A177-3AD203B41FA5}">
                      <a16:colId xmlns:a16="http://schemas.microsoft.com/office/drawing/2014/main" val="2803825082"/>
                    </a:ext>
                  </a:extLst>
                </a:gridCol>
                <a:gridCol w="1837062">
                  <a:extLst>
                    <a:ext uri="{9D8B030D-6E8A-4147-A177-3AD203B41FA5}">
                      <a16:colId xmlns:a16="http://schemas.microsoft.com/office/drawing/2014/main" val="4085174997"/>
                    </a:ext>
                  </a:extLst>
                </a:gridCol>
                <a:gridCol w="1856518">
                  <a:extLst>
                    <a:ext uri="{9D8B030D-6E8A-4147-A177-3AD203B41FA5}">
                      <a16:colId xmlns:a16="http://schemas.microsoft.com/office/drawing/2014/main" val="937729975"/>
                    </a:ext>
                  </a:extLst>
                </a:gridCol>
                <a:gridCol w="1756464">
                  <a:extLst>
                    <a:ext uri="{9D8B030D-6E8A-4147-A177-3AD203B41FA5}">
                      <a16:colId xmlns:a16="http://schemas.microsoft.com/office/drawing/2014/main" val="3439595273"/>
                    </a:ext>
                  </a:extLst>
                </a:gridCol>
                <a:gridCol w="1856518">
                  <a:extLst>
                    <a:ext uri="{9D8B030D-6E8A-4147-A177-3AD203B41FA5}">
                      <a16:colId xmlns:a16="http://schemas.microsoft.com/office/drawing/2014/main" val="341377742"/>
                    </a:ext>
                  </a:extLst>
                </a:gridCol>
                <a:gridCol w="1856518">
                  <a:extLst>
                    <a:ext uri="{9D8B030D-6E8A-4147-A177-3AD203B41FA5}">
                      <a16:colId xmlns:a16="http://schemas.microsoft.com/office/drawing/2014/main" val="1103168658"/>
                    </a:ext>
                  </a:extLst>
                </a:gridCol>
                <a:gridCol w="1317350">
                  <a:extLst>
                    <a:ext uri="{9D8B030D-6E8A-4147-A177-3AD203B41FA5}">
                      <a16:colId xmlns:a16="http://schemas.microsoft.com/office/drawing/2014/main" val="1061704107"/>
                    </a:ext>
                  </a:extLst>
                </a:gridCol>
              </a:tblGrid>
              <a:tr h="1073145">
                <a:tc>
                  <a:txBody>
                    <a:bodyPr/>
                    <a:lstStyle/>
                    <a:p>
                      <a:pPr algn="just">
                        <a:lnSpc>
                          <a:spcPct val="107000"/>
                        </a:lnSpc>
                        <a:spcAft>
                          <a:spcPts val="800"/>
                        </a:spcAft>
                      </a:pPr>
                      <a:r>
                        <a:rPr lang="tr-TR" sz="1100" b="0" dirty="0">
                          <a:solidFill>
                            <a:srgbClr val="002060"/>
                          </a:solidFill>
                          <a:effectLst/>
                          <a:latin typeface="Times New Roman" panose="02020603050405020304" pitchFamily="18" charset="0"/>
                          <a:cs typeface="Times New Roman" panose="02020603050405020304" pitchFamily="18" charset="0"/>
                        </a:rPr>
                        <a:t>YIL</a:t>
                      </a:r>
                      <a:endParaRPr lang="tr-TR" sz="1200" b="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5756" marR="55756" marT="0" marB="0" anchor="ctr"/>
                </a:tc>
                <a:tc>
                  <a:txBody>
                    <a:bodyPr/>
                    <a:lstStyle/>
                    <a:p>
                      <a:pPr algn="just">
                        <a:lnSpc>
                          <a:spcPct val="107000"/>
                        </a:lnSpc>
                        <a:spcAft>
                          <a:spcPts val="800"/>
                        </a:spcAft>
                      </a:pPr>
                      <a:r>
                        <a:rPr lang="tr-TR" sz="1100" b="0" i="1" dirty="0">
                          <a:solidFill>
                            <a:srgbClr val="002060"/>
                          </a:solidFill>
                          <a:effectLst/>
                          <a:latin typeface="Times New Roman" panose="02020603050405020304" pitchFamily="18" charset="0"/>
                          <a:cs typeface="Times New Roman" panose="02020603050405020304" pitchFamily="18" charset="0"/>
                        </a:rPr>
                        <a:t>SCI, SCI-</a:t>
                      </a:r>
                      <a:r>
                        <a:rPr lang="tr-TR" sz="1100" b="0" i="1" dirty="0" err="1">
                          <a:solidFill>
                            <a:srgbClr val="002060"/>
                          </a:solidFill>
                          <a:effectLst/>
                          <a:latin typeface="Times New Roman" panose="02020603050405020304" pitchFamily="18" charset="0"/>
                          <a:cs typeface="Times New Roman" panose="02020603050405020304" pitchFamily="18" charset="0"/>
                        </a:rPr>
                        <a:t>Expanded</a:t>
                      </a:r>
                      <a:r>
                        <a:rPr lang="tr-TR" sz="1100" b="0" i="1" dirty="0">
                          <a:solidFill>
                            <a:srgbClr val="002060"/>
                          </a:solidFill>
                          <a:effectLst/>
                          <a:latin typeface="Times New Roman" panose="02020603050405020304" pitchFamily="18" charset="0"/>
                          <a:cs typeface="Times New Roman" panose="02020603050405020304" pitchFamily="18" charset="0"/>
                        </a:rPr>
                        <a:t>, SSCI ve AHCI Kapsamındaki Dergilerde Yayımlanmış Araştırma Makalesi</a:t>
                      </a:r>
                      <a:endParaRPr lang="tr-TR" sz="1200" b="0" i="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5756" marR="55756" marT="0" marB="0" anchor="ctr"/>
                </a:tc>
                <a:tc>
                  <a:txBody>
                    <a:bodyPr/>
                    <a:lstStyle/>
                    <a:p>
                      <a:pPr algn="just">
                        <a:lnSpc>
                          <a:spcPct val="107000"/>
                        </a:lnSpc>
                        <a:spcAft>
                          <a:spcPts val="800"/>
                        </a:spcAft>
                      </a:pPr>
                      <a:r>
                        <a:rPr lang="tr-TR" sz="1100" b="0" i="1" dirty="0">
                          <a:solidFill>
                            <a:srgbClr val="002060"/>
                          </a:solidFill>
                          <a:effectLst/>
                          <a:latin typeface="Times New Roman" panose="02020603050405020304" pitchFamily="18" charset="0"/>
                          <a:cs typeface="Times New Roman" panose="02020603050405020304" pitchFamily="18" charset="0"/>
                        </a:rPr>
                        <a:t>Alan İndeksli Dergilerde Yayımlanmış Makale</a:t>
                      </a:r>
                      <a:endParaRPr lang="tr-TR" sz="1200" b="0" i="1" dirty="0">
                        <a:solidFill>
                          <a:srgbClr val="002060"/>
                        </a:solidFill>
                        <a:effectLst/>
                        <a:latin typeface="Times New Roman" panose="02020603050405020304" pitchFamily="18" charset="0"/>
                        <a:cs typeface="Times New Roman" panose="02020603050405020304" pitchFamily="18" charset="0"/>
                      </a:endParaRPr>
                    </a:p>
                    <a:p>
                      <a:pPr algn="just">
                        <a:lnSpc>
                          <a:spcPct val="107000"/>
                        </a:lnSpc>
                        <a:spcAft>
                          <a:spcPts val="800"/>
                        </a:spcAft>
                      </a:pPr>
                      <a:r>
                        <a:rPr lang="tr-TR" sz="1100" b="0" i="1" dirty="0">
                          <a:solidFill>
                            <a:srgbClr val="002060"/>
                          </a:solidFill>
                          <a:effectLst/>
                          <a:latin typeface="Times New Roman" panose="02020603050405020304" pitchFamily="18" charset="0"/>
                          <a:cs typeface="Times New Roman" panose="02020603050405020304" pitchFamily="18" charset="0"/>
                        </a:rPr>
                        <a:t>(ESCI-SCOPUS)</a:t>
                      </a:r>
                      <a:endParaRPr lang="tr-TR" sz="1200" b="0" i="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5756" marR="55756" marT="0" marB="0" anchor="ctr"/>
                </a:tc>
                <a:tc>
                  <a:txBody>
                    <a:bodyPr/>
                    <a:lstStyle/>
                    <a:p>
                      <a:pPr algn="just">
                        <a:lnSpc>
                          <a:spcPct val="107000"/>
                        </a:lnSpc>
                        <a:spcAft>
                          <a:spcPts val="800"/>
                        </a:spcAft>
                      </a:pPr>
                      <a:r>
                        <a:rPr lang="tr-TR" sz="1100" b="0" i="1" dirty="0">
                          <a:solidFill>
                            <a:srgbClr val="002060"/>
                          </a:solidFill>
                          <a:effectLst/>
                          <a:latin typeface="Times New Roman" panose="02020603050405020304" pitchFamily="18" charset="0"/>
                          <a:cs typeface="Times New Roman" panose="02020603050405020304" pitchFamily="18" charset="0"/>
                        </a:rPr>
                        <a:t>ULAKBİM TR Dizin Tarafından Taranan Dergilerde Yayımlanan Makaleler</a:t>
                      </a:r>
                      <a:endParaRPr lang="tr-TR" sz="1200" b="0" i="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5756" marR="55756" marT="0" marB="0" anchor="ctr"/>
                </a:tc>
                <a:tc>
                  <a:txBody>
                    <a:bodyPr/>
                    <a:lstStyle/>
                    <a:p>
                      <a:pPr algn="just">
                        <a:lnSpc>
                          <a:spcPct val="107000"/>
                        </a:lnSpc>
                        <a:spcAft>
                          <a:spcPts val="800"/>
                        </a:spcAft>
                      </a:pPr>
                      <a:r>
                        <a:rPr lang="tr-TR" sz="1100" b="0" i="1">
                          <a:solidFill>
                            <a:srgbClr val="002060"/>
                          </a:solidFill>
                          <a:effectLst/>
                          <a:latin typeface="Times New Roman" panose="02020603050405020304" pitchFamily="18" charset="0"/>
                          <a:cs typeface="Times New Roman" panose="02020603050405020304" pitchFamily="18" charset="0"/>
                        </a:rPr>
                        <a:t>Diğer Uluslararası Dergilerde Yayımlanmış Makaleler</a:t>
                      </a:r>
                      <a:endParaRPr lang="tr-TR" sz="1200" b="0" i="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5756" marR="55756" marT="0" marB="0" anchor="ctr"/>
                </a:tc>
                <a:tc>
                  <a:txBody>
                    <a:bodyPr/>
                    <a:lstStyle/>
                    <a:p>
                      <a:pPr algn="just">
                        <a:lnSpc>
                          <a:spcPct val="107000"/>
                        </a:lnSpc>
                        <a:spcAft>
                          <a:spcPts val="800"/>
                        </a:spcAft>
                      </a:pPr>
                      <a:r>
                        <a:rPr lang="tr-TR" sz="1100" b="0" i="1" dirty="0">
                          <a:solidFill>
                            <a:srgbClr val="002060"/>
                          </a:solidFill>
                          <a:effectLst/>
                          <a:latin typeface="Times New Roman" panose="02020603050405020304" pitchFamily="18" charset="0"/>
                          <a:cs typeface="Times New Roman" panose="02020603050405020304" pitchFamily="18" charset="0"/>
                        </a:rPr>
                        <a:t>Diğer Ulusal Dergilerde Yayımlanmış Makaleler</a:t>
                      </a:r>
                      <a:endParaRPr lang="tr-TR" sz="1200" b="0" i="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5756" marR="55756" marT="0" marB="0" anchor="ctr"/>
                </a:tc>
                <a:tc>
                  <a:txBody>
                    <a:bodyPr/>
                    <a:lstStyle/>
                    <a:p>
                      <a:pPr algn="just">
                        <a:lnSpc>
                          <a:spcPct val="107000"/>
                        </a:lnSpc>
                        <a:spcAft>
                          <a:spcPts val="800"/>
                        </a:spcAft>
                      </a:pPr>
                      <a:r>
                        <a:rPr lang="tr-TR" sz="1100" b="0" i="1" dirty="0">
                          <a:solidFill>
                            <a:srgbClr val="002060"/>
                          </a:solidFill>
                          <a:effectLst/>
                          <a:latin typeface="Times New Roman" panose="02020603050405020304" pitchFamily="18" charset="0"/>
                          <a:cs typeface="Times New Roman" panose="02020603050405020304" pitchFamily="18" charset="0"/>
                        </a:rPr>
                        <a:t>Toplam Makale</a:t>
                      </a:r>
                      <a:endParaRPr lang="tr-TR" sz="1200" b="0" i="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5756" marR="55756" marT="0" marB="0" anchor="ctr"/>
                </a:tc>
                <a:extLst>
                  <a:ext uri="{0D108BD9-81ED-4DB2-BD59-A6C34878D82A}">
                    <a16:rowId xmlns:a16="http://schemas.microsoft.com/office/drawing/2014/main" val="2352254638"/>
                  </a:ext>
                </a:extLst>
              </a:tr>
              <a:tr h="637873">
                <a:tc>
                  <a:txBody>
                    <a:bodyPr/>
                    <a:lstStyle/>
                    <a:p>
                      <a:pPr algn="just">
                        <a:lnSpc>
                          <a:spcPct val="107000"/>
                        </a:lnSpc>
                        <a:spcAft>
                          <a:spcPts val="800"/>
                        </a:spcAft>
                      </a:pPr>
                      <a:endParaRPr lang="tr-TR" sz="1100" b="1" dirty="0">
                        <a:solidFill>
                          <a:srgbClr val="002060"/>
                        </a:solidFill>
                        <a:effectLst/>
                        <a:latin typeface="Times New Roman" panose="02020603050405020304" pitchFamily="18" charset="0"/>
                        <a:cs typeface="Times New Roman" panose="02020603050405020304" pitchFamily="18" charset="0"/>
                      </a:endParaRPr>
                    </a:p>
                    <a:p>
                      <a:pPr algn="just">
                        <a:lnSpc>
                          <a:spcPct val="107000"/>
                        </a:lnSpc>
                        <a:spcAft>
                          <a:spcPts val="800"/>
                        </a:spcAft>
                      </a:pPr>
                      <a:r>
                        <a:rPr lang="tr-TR" sz="1100" b="1" dirty="0">
                          <a:solidFill>
                            <a:srgbClr val="002060"/>
                          </a:solidFill>
                          <a:effectLst/>
                          <a:latin typeface="Times New Roman" panose="02020603050405020304" pitchFamily="18" charset="0"/>
                          <a:cs typeface="Times New Roman" panose="02020603050405020304" pitchFamily="18" charset="0"/>
                        </a:rPr>
                        <a:t>2023</a:t>
                      </a:r>
                      <a:r>
                        <a:rPr lang="tr-TR" sz="1100" b="1" baseline="0" dirty="0">
                          <a:solidFill>
                            <a:srgbClr val="002060"/>
                          </a:solidFill>
                          <a:effectLst/>
                          <a:latin typeface="Times New Roman" panose="02020603050405020304" pitchFamily="18" charset="0"/>
                          <a:cs typeface="Times New Roman" panose="02020603050405020304" pitchFamily="18" charset="0"/>
                        </a:rPr>
                        <a:t> Hedef</a:t>
                      </a:r>
                      <a:endParaRPr lang="tr-TR" sz="12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5756" marR="55756" marT="0" marB="0" anchor="ctr"/>
                </a:tc>
                <a:tc>
                  <a:txBody>
                    <a:bodyPr/>
                    <a:lstStyle/>
                    <a:p>
                      <a:pPr algn="just">
                        <a:lnSpc>
                          <a:spcPct val="107000"/>
                        </a:lnSpc>
                        <a:spcAft>
                          <a:spcPts val="800"/>
                        </a:spcAft>
                      </a:pPr>
                      <a:r>
                        <a:rPr lang="tr-TR"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4</a:t>
                      </a:r>
                      <a:endParaRPr lang="tr-TR" sz="12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5756" marR="55756" marT="0" marB="0" anchor="ctr"/>
                </a:tc>
                <a:tc>
                  <a:txBody>
                    <a:bodyPr/>
                    <a:lstStyle/>
                    <a:p>
                      <a:pPr algn="just">
                        <a:lnSpc>
                          <a:spcPct val="107000"/>
                        </a:lnSpc>
                        <a:spcAft>
                          <a:spcPts val="800"/>
                        </a:spcAft>
                      </a:pPr>
                      <a:r>
                        <a:rPr lang="tr-TR" sz="1100" b="1" dirty="0">
                          <a:solidFill>
                            <a:srgbClr val="002060"/>
                          </a:solidFill>
                          <a:effectLst/>
                          <a:latin typeface="Times New Roman" panose="02020603050405020304" pitchFamily="18" charset="0"/>
                          <a:cs typeface="Times New Roman" panose="02020603050405020304" pitchFamily="18" charset="0"/>
                        </a:rPr>
                        <a:t>3</a:t>
                      </a:r>
                      <a:endParaRPr lang="tr-TR" sz="12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5756" marR="55756" marT="0" marB="0" anchor="ctr"/>
                </a:tc>
                <a:tc>
                  <a:txBody>
                    <a:bodyPr/>
                    <a:lstStyle/>
                    <a:p>
                      <a:pPr algn="just">
                        <a:lnSpc>
                          <a:spcPct val="107000"/>
                        </a:lnSpc>
                        <a:spcAft>
                          <a:spcPts val="800"/>
                        </a:spcAft>
                      </a:pPr>
                      <a:r>
                        <a:rPr lang="tr-TR" sz="1100" b="1" dirty="0">
                          <a:solidFill>
                            <a:srgbClr val="002060"/>
                          </a:solidFill>
                          <a:effectLst/>
                          <a:latin typeface="Times New Roman" panose="02020603050405020304" pitchFamily="18" charset="0"/>
                          <a:cs typeface="Times New Roman" panose="02020603050405020304" pitchFamily="18" charset="0"/>
                        </a:rPr>
                        <a:t>8</a:t>
                      </a:r>
                      <a:endParaRPr lang="tr-TR" sz="12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5756" marR="55756" marT="0" marB="0" anchor="ctr"/>
                </a:tc>
                <a:tc>
                  <a:txBody>
                    <a:bodyPr/>
                    <a:lstStyle/>
                    <a:p>
                      <a:pPr algn="just">
                        <a:lnSpc>
                          <a:spcPct val="107000"/>
                        </a:lnSpc>
                        <a:spcAft>
                          <a:spcPts val="800"/>
                        </a:spcAft>
                      </a:pPr>
                      <a:r>
                        <a:rPr lang="tr-TR" sz="1100" b="1" dirty="0">
                          <a:solidFill>
                            <a:srgbClr val="002060"/>
                          </a:solidFill>
                          <a:effectLst/>
                          <a:latin typeface="Times New Roman" panose="02020603050405020304" pitchFamily="18" charset="0"/>
                          <a:cs typeface="Times New Roman" panose="02020603050405020304" pitchFamily="18" charset="0"/>
                        </a:rPr>
                        <a:t>3</a:t>
                      </a:r>
                      <a:endParaRPr lang="tr-TR" sz="12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5756" marR="55756" marT="0" marB="0" anchor="ctr"/>
                </a:tc>
                <a:tc>
                  <a:txBody>
                    <a:bodyPr/>
                    <a:lstStyle/>
                    <a:p>
                      <a:pPr algn="just">
                        <a:lnSpc>
                          <a:spcPct val="107000"/>
                        </a:lnSpc>
                        <a:spcAft>
                          <a:spcPts val="800"/>
                        </a:spcAft>
                      </a:pPr>
                      <a:endParaRPr lang="tr-TR" sz="1100" b="1" dirty="0">
                        <a:solidFill>
                          <a:srgbClr val="002060"/>
                        </a:solidFill>
                        <a:effectLst/>
                        <a:latin typeface="Times New Roman" panose="02020603050405020304" pitchFamily="18" charset="0"/>
                        <a:cs typeface="Times New Roman" panose="02020603050405020304" pitchFamily="18" charset="0"/>
                      </a:endParaRPr>
                    </a:p>
                    <a:p>
                      <a:pPr algn="just">
                        <a:lnSpc>
                          <a:spcPct val="107000"/>
                        </a:lnSpc>
                        <a:spcAft>
                          <a:spcPts val="800"/>
                        </a:spcAft>
                      </a:pPr>
                      <a:r>
                        <a:rPr lang="tr-TR" sz="1100" b="1" dirty="0">
                          <a:solidFill>
                            <a:srgbClr val="002060"/>
                          </a:solidFill>
                          <a:effectLst/>
                          <a:latin typeface="Times New Roman" panose="02020603050405020304" pitchFamily="18" charset="0"/>
                          <a:cs typeface="Times New Roman" panose="02020603050405020304" pitchFamily="18" charset="0"/>
                        </a:rPr>
                        <a:t>-</a:t>
                      </a:r>
                      <a:endParaRPr lang="tr-TR" sz="12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5756" marR="55756" marT="0" marB="0" anchor="ctr"/>
                </a:tc>
                <a:tc>
                  <a:txBody>
                    <a:bodyPr/>
                    <a:lstStyle/>
                    <a:p>
                      <a:pPr algn="just">
                        <a:lnSpc>
                          <a:spcPct val="107000"/>
                        </a:lnSpc>
                        <a:spcAft>
                          <a:spcPts val="800"/>
                        </a:spcAft>
                      </a:pPr>
                      <a:r>
                        <a:rPr lang="tr-TR" sz="1100" b="1" dirty="0">
                          <a:solidFill>
                            <a:srgbClr val="002060"/>
                          </a:solidFill>
                          <a:effectLst/>
                          <a:latin typeface="Times New Roman" panose="02020603050405020304" pitchFamily="18" charset="0"/>
                          <a:cs typeface="Times New Roman" panose="02020603050405020304" pitchFamily="18" charset="0"/>
                        </a:rPr>
                        <a:t>18</a:t>
                      </a:r>
                      <a:endParaRPr lang="tr-TR" sz="12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5756" marR="55756" marT="0" marB="0" anchor="ctr"/>
                </a:tc>
                <a:extLst>
                  <a:ext uri="{0D108BD9-81ED-4DB2-BD59-A6C34878D82A}">
                    <a16:rowId xmlns:a16="http://schemas.microsoft.com/office/drawing/2014/main" val="3848629196"/>
                  </a:ext>
                </a:extLst>
              </a:tr>
              <a:tr h="637873">
                <a:tc>
                  <a:txBody>
                    <a:bodyPr/>
                    <a:lstStyle/>
                    <a:p>
                      <a:pPr algn="just">
                        <a:lnSpc>
                          <a:spcPct val="107000"/>
                        </a:lnSpc>
                        <a:spcAft>
                          <a:spcPts val="800"/>
                        </a:spcAft>
                      </a:pPr>
                      <a:endParaRPr lang="tr-TR" sz="1100" b="1" dirty="0">
                        <a:solidFill>
                          <a:srgbClr val="002060"/>
                        </a:solidFill>
                        <a:effectLst/>
                        <a:latin typeface="Times New Roman" panose="02020603050405020304" pitchFamily="18" charset="0"/>
                        <a:cs typeface="Times New Roman" panose="02020603050405020304" pitchFamily="18" charset="0"/>
                      </a:endParaRPr>
                    </a:p>
                    <a:p>
                      <a:pPr algn="just">
                        <a:lnSpc>
                          <a:spcPct val="107000"/>
                        </a:lnSpc>
                        <a:spcAft>
                          <a:spcPts val="800"/>
                        </a:spcAft>
                      </a:pPr>
                      <a:r>
                        <a:rPr lang="tr-TR" sz="1100" b="1" dirty="0">
                          <a:solidFill>
                            <a:srgbClr val="002060"/>
                          </a:solidFill>
                          <a:effectLst/>
                          <a:latin typeface="Times New Roman" panose="02020603050405020304" pitchFamily="18" charset="0"/>
                          <a:cs typeface="Times New Roman" panose="02020603050405020304" pitchFamily="18" charset="0"/>
                        </a:rPr>
                        <a:t>2024</a:t>
                      </a:r>
                      <a:r>
                        <a:rPr lang="tr-TR" sz="1100" b="1" baseline="0" dirty="0">
                          <a:solidFill>
                            <a:srgbClr val="002060"/>
                          </a:solidFill>
                          <a:effectLst/>
                          <a:latin typeface="Times New Roman" panose="02020603050405020304" pitchFamily="18" charset="0"/>
                          <a:cs typeface="Times New Roman" panose="02020603050405020304" pitchFamily="18" charset="0"/>
                        </a:rPr>
                        <a:t> Hedef</a:t>
                      </a:r>
                      <a:endParaRPr lang="tr-TR" sz="12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5756" marR="55756" marT="0" marB="0" anchor="ctr"/>
                </a:tc>
                <a:tc>
                  <a:txBody>
                    <a:bodyPr/>
                    <a:lstStyle/>
                    <a:p>
                      <a:pPr algn="just">
                        <a:lnSpc>
                          <a:spcPct val="107000"/>
                        </a:lnSpc>
                        <a:spcAft>
                          <a:spcPts val="800"/>
                        </a:spcAft>
                      </a:pPr>
                      <a:r>
                        <a:rPr lang="tr-TR"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4</a:t>
                      </a:r>
                      <a:endParaRPr lang="tr-TR" sz="12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5756" marR="55756" marT="0" marB="0" anchor="ctr"/>
                </a:tc>
                <a:tc>
                  <a:txBody>
                    <a:bodyPr/>
                    <a:lstStyle/>
                    <a:p>
                      <a:pPr algn="just">
                        <a:lnSpc>
                          <a:spcPct val="107000"/>
                        </a:lnSpc>
                        <a:spcAft>
                          <a:spcPts val="800"/>
                        </a:spcAft>
                      </a:pPr>
                      <a:r>
                        <a:rPr lang="tr-TR" sz="1100" b="1" dirty="0">
                          <a:solidFill>
                            <a:srgbClr val="002060"/>
                          </a:solidFill>
                          <a:effectLst/>
                          <a:latin typeface="Times New Roman" panose="02020603050405020304" pitchFamily="18" charset="0"/>
                          <a:cs typeface="Times New Roman" panose="02020603050405020304" pitchFamily="18" charset="0"/>
                        </a:rPr>
                        <a:t>2</a:t>
                      </a:r>
                      <a:endParaRPr lang="tr-TR" sz="12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5756" marR="55756" marT="0" marB="0" anchor="ctr"/>
                </a:tc>
                <a:tc>
                  <a:txBody>
                    <a:bodyPr/>
                    <a:lstStyle/>
                    <a:p>
                      <a:pPr algn="just">
                        <a:lnSpc>
                          <a:spcPct val="107000"/>
                        </a:lnSpc>
                        <a:spcAft>
                          <a:spcPts val="800"/>
                        </a:spcAft>
                      </a:pPr>
                      <a:r>
                        <a:rPr lang="tr-TR" sz="1100" b="1" dirty="0">
                          <a:solidFill>
                            <a:srgbClr val="002060"/>
                          </a:solidFill>
                          <a:effectLst/>
                          <a:latin typeface="Times New Roman" panose="02020603050405020304" pitchFamily="18" charset="0"/>
                          <a:cs typeface="Times New Roman" panose="02020603050405020304" pitchFamily="18" charset="0"/>
                        </a:rPr>
                        <a:t>10</a:t>
                      </a:r>
                      <a:endParaRPr lang="tr-TR" sz="12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5756" marR="55756" marT="0" marB="0" anchor="ctr"/>
                </a:tc>
                <a:tc>
                  <a:txBody>
                    <a:bodyPr/>
                    <a:lstStyle/>
                    <a:p>
                      <a:pPr algn="just">
                        <a:lnSpc>
                          <a:spcPct val="107000"/>
                        </a:lnSpc>
                        <a:spcAft>
                          <a:spcPts val="800"/>
                        </a:spcAft>
                      </a:pPr>
                      <a:r>
                        <a:rPr lang="tr-TR" sz="1100" b="1" dirty="0">
                          <a:solidFill>
                            <a:srgbClr val="002060"/>
                          </a:solidFill>
                          <a:effectLst/>
                          <a:latin typeface="Times New Roman" panose="02020603050405020304" pitchFamily="18" charset="0"/>
                          <a:cs typeface="Times New Roman" panose="02020603050405020304" pitchFamily="18" charset="0"/>
                        </a:rPr>
                        <a:t>4</a:t>
                      </a:r>
                      <a:endParaRPr lang="tr-TR" sz="12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5756" marR="55756" marT="0" marB="0" anchor="ctr"/>
                </a:tc>
                <a:tc>
                  <a:txBody>
                    <a:bodyPr/>
                    <a:lstStyle/>
                    <a:p>
                      <a:pPr algn="just">
                        <a:lnSpc>
                          <a:spcPct val="107000"/>
                        </a:lnSpc>
                        <a:spcAft>
                          <a:spcPts val="800"/>
                        </a:spcAft>
                      </a:pPr>
                      <a:r>
                        <a:rPr lang="tr-TR" sz="11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tr-TR" sz="12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5756" marR="55756" marT="0" marB="0" anchor="ctr"/>
                </a:tc>
                <a:tc>
                  <a:txBody>
                    <a:bodyPr/>
                    <a:lstStyle/>
                    <a:p>
                      <a:pPr algn="just">
                        <a:lnSpc>
                          <a:spcPct val="107000"/>
                        </a:lnSpc>
                        <a:spcAft>
                          <a:spcPts val="800"/>
                        </a:spcAft>
                      </a:pPr>
                      <a:r>
                        <a:rPr lang="tr-TR" sz="1100" b="1" dirty="0">
                          <a:solidFill>
                            <a:srgbClr val="002060"/>
                          </a:solidFill>
                          <a:effectLst/>
                          <a:latin typeface="Times New Roman" panose="02020603050405020304" pitchFamily="18" charset="0"/>
                          <a:cs typeface="Times New Roman" panose="02020603050405020304" pitchFamily="18" charset="0"/>
                        </a:rPr>
                        <a:t>20</a:t>
                      </a:r>
                      <a:endParaRPr lang="tr-TR" sz="12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5756" marR="55756" marT="0" marB="0" anchor="ctr"/>
                </a:tc>
                <a:extLst>
                  <a:ext uri="{0D108BD9-81ED-4DB2-BD59-A6C34878D82A}">
                    <a16:rowId xmlns:a16="http://schemas.microsoft.com/office/drawing/2014/main" val="3764032475"/>
                  </a:ext>
                </a:extLst>
              </a:tr>
            </a:tbl>
          </a:graphicData>
        </a:graphic>
      </p:graphicFrame>
    </p:spTree>
    <p:extLst>
      <p:ext uri="{BB962C8B-B14F-4D97-AF65-F5344CB8AC3E}">
        <p14:creationId xmlns:p14="http://schemas.microsoft.com/office/powerpoint/2010/main" val="18505837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Swot analysis - Free business and finance icons">
            <a:extLst>
              <a:ext uri="{FF2B5EF4-FFF2-40B4-BE49-F238E27FC236}">
                <a16:creationId xmlns:a16="http://schemas.microsoft.com/office/drawing/2014/main" id="{AC9D80C2-2A9F-3057-DD40-80248DCA3A0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3920331" y="1825625"/>
            <a:ext cx="4351338" cy="4351338"/>
          </a:xfrm>
          <a:prstGeom prst="rect">
            <a:avLst/>
          </a:prstGeom>
          <a:noFill/>
          <a:extLst>
            <a:ext uri="{909E8E84-426E-40DD-AFC4-6F175D3DCCD1}">
              <a14:hiddenFill xmlns:a14="http://schemas.microsoft.com/office/drawing/2010/main">
                <a:solidFill>
                  <a:srgbClr val="FFFFFF"/>
                </a:solidFill>
              </a14:hiddenFill>
            </a:ext>
          </a:extLst>
        </p:spPr>
      </p:pic>
      <p:sp>
        <p:nvSpPr>
          <p:cNvPr id="7" name="Metin Yer Tutucusu 2">
            <a:extLst>
              <a:ext uri="{FF2B5EF4-FFF2-40B4-BE49-F238E27FC236}">
                <a16:creationId xmlns:a16="http://schemas.microsoft.com/office/drawing/2014/main" id="{404C4E29-9B22-B21A-0831-1F65E3918C18}"/>
              </a:ext>
            </a:extLst>
          </p:cNvPr>
          <p:cNvSpPr txBox="1">
            <a:spLocks/>
          </p:cNvSpPr>
          <p:nvPr/>
        </p:nvSpPr>
        <p:spPr>
          <a:xfrm>
            <a:off x="6746241" y="156805"/>
            <a:ext cx="5445760" cy="68647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spcAft>
                <a:spcPts val="800"/>
              </a:spcAft>
              <a:buNone/>
            </a:pPr>
            <a:r>
              <a:rPr lang="tr-TR" sz="36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SWOT Analizi</a:t>
            </a:r>
          </a:p>
        </p:txBody>
      </p:sp>
      <p:sp>
        <p:nvSpPr>
          <p:cNvPr id="8" name="Metin kutusu 7">
            <a:extLst>
              <a:ext uri="{FF2B5EF4-FFF2-40B4-BE49-F238E27FC236}">
                <a16:creationId xmlns:a16="http://schemas.microsoft.com/office/drawing/2014/main" id="{4F157FF1-68BC-BAFB-54E0-29ED37B6A893}"/>
              </a:ext>
            </a:extLst>
          </p:cNvPr>
          <p:cNvSpPr txBox="1"/>
          <p:nvPr/>
        </p:nvSpPr>
        <p:spPr>
          <a:xfrm>
            <a:off x="178148" y="1016858"/>
            <a:ext cx="4050850" cy="3734356"/>
          </a:xfrm>
          <a:prstGeom prst="rect">
            <a:avLst/>
          </a:prstGeom>
          <a:noFill/>
        </p:spPr>
        <p:txBody>
          <a:bodyPr wrap="square">
            <a:spAutoFit/>
          </a:bodyPr>
          <a:lstStyle/>
          <a:p>
            <a:pPr algn="just">
              <a:spcBef>
                <a:spcPts val="100"/>
              </a:spcBef>
              <a:spcAft>
                <a:spcPts val="100"/>
              </a:spcAft>
            </a:pPr>
            <a:r>
              <a:rPr lang="tr-TR" sz="1500" b="1" dirty="0" err="1">
                <a:solidFill>
                  <a:srgbClr val="002060"/>
                </a:solidFill>
                <a:latin typeface="Times New Roman" panose="02020603050405020304" pitchFamily="18" charset="0"/>
                <a:cs typeface="Times New Roman" panose="02020603050405020304" pitchFamily="18" charset="0"/>
              </a:rPr>
              <a:t>Strengths</a:t>
            </a:r>
            <a:r>
              <a:rPr lang="tr-TR" sz="1500" b="1" dirty="0">
                <a:solidFill>
                  <a:srgbClr val="002060"/>
                </a:solidFill>
                <a:latin typeface="Times New Roman" panose="02020603050405020304" pitchFamily="18" charset="0"/>
                <a:cs typeface="Times New Roman" panose="02020603050405020304" pitchFamily="18" charset="0"/>
              </a:rPr>
              <a:t> - Güçler</a:t>
            </a:r>
          </a:p>
          <a:p>
            <a:pPr marL="285750" indent="-285750" algn="just">
              <a:spcBef>
                <a:spcPts val="100"/>
              </a:spcBef>
              <a:spcAft>
                <a:spcPts val="100"/>
              </a:spcAft>
              <a:buFont typeface="Arial" panose="020B0604020202020204" pitchFamily="34" charset="0"/>
              <a:buChar char="•"/>
            </a:pPr>
            <a:r>
              <a:rPr lang="tr-TR" sz="1400" b="1" dirty="0">
                <a:solidFill>
                  <a:srgbClr val="002060"/>
                </a:solidFill>
                <a:latin typeface="Times New Roman" panose="02020603050405020304" pitchFamily="18" charset="0"/>
                <a:cs typeface="Times New Roman" panose="02020603050405020304" pitchFamily="18" charset="0"/>
              </a:rPr>
              <a:t>Genç ve dinamik bir kadro</a:t>
            </a:r>
          </a:p>
          <a:p>
            <a:pPr marL="285750" indent="-285750" algn="just">
              <a:spcBef>
                <a:spcPts val="100"/>
              </a:spcBef>
              <a:spcAft>
                <a:spcPts val="100"/>
              </a:spcAft>
              <a:buFont typeface="Arial" panose="020B0604020202020204" pitchFamily="34" charset="0"/>
              <a:buChar char="•"/>
            </a:pPr>
            <a:r>
              <a:rPr lang="tr-TR" sz="1400" b="1" dirty="0">
                <a:solidFill>
                  <a:srgbClr val="002060"/>
                </a:solidFill>
                <a:latin typeface="Times New Roman" panose="02020603050405020304" pitchFamily="18" charset="0"/>
                <a:cs typeface="Times New Roman" panose="02020603050405020304" pitchFamily="18" charset="0"/>
              </a:rPr>
              <a:t>Bölgede başka sosyal hizmet bölümünün olmaması</a:t>
            </a:r>
          </a:p>
          <a:p>
            <a:pPr marL="285750" indent="-285750" algn="just">
              <a:spcBef>
                <a:spcPts val="100"/>
              </a:spcBef>
              <a:spcAft>
                <a:spcPts val="100"/>
              </a:spcAft>
              <a:buFont typeface="Arial" panose="020B0604020202020204" pitchFamily="34" charset="0"/>
              <a:buChar char="•"/>
            </a:pPr>
            <a:r>
              <a:rPr lang="tr-TR" sz="1400" b="1" dirty="0">
                <a:solidFill>
                  <a:srgbClr val="002060"/>
                </a:solidFill>
                <a:latin typeface="Times New Roman" panose="02020603050405020304" pitchFamily="18" charset="0"/>
                <a:cs typeface="Times New Roman" panose="02020603050405020304" pitchFamily="18" charset="0"/>
              </a:rPr>
              <a:t>Sosyal hizmetin sorun alanlarında çalışmış deneyimli öğretim elemanları</a:t>
            </a:r>
          </a:p>
          <a:p>
            <a:pPr marL="285750" indent="-285750" algn="just">
              <a:spcBef>
                <a:spcPts val="100"/>
              </a:spcBef>
              <a:spcAft>
                <a:spcPts val="100"/>
              </a:spcAft>
              <a:buFont typeface="Arial" panose="020B0604020202020204" pitchFamily="34" charset="0"/>
              <a:buChar char="•"/>
            </a:pPr>
            <a:r>
              <a:rPr lang="tr-TR" sz="1400" b="1" dirty="0">
                <a:solidFill>
                  <a:srgbClr val="002060"/>
                </a:solidFill>
                <a:latin typeface="Times New Roman" panose="02020603050405020304" pitchFamily="18" charset="0"/>
                <a:cs typeface="Times New Roman" panose="02020603050405020304" pitchFamily="18" charset="0"/>
              </a:rPr>
              <a:t>Öğretim elemanlarının projelere ilişkin bilgi ve deneyiminin olması</a:t>
            </a:r>
          </a:p>
          <a:p>
            <a:pPr marL="285750" indent="-285750" algn="just">
              <a:spcBef>
                <a:spcPts val="100"/>
              </a:spcBef>
              <a:spcAft>
                <a:spcPts val="100"/>
              </a:spcAft>
              <a:buFont typeface="Arial" panose="020B0604020202020204" pitchFamily="34" charset="0"/>
              <a:buChar char="•"/>
            </a:pPr>
            <a:r>
              <a:rPr lang="tr-TR" sz="1400" b="1" dirty="0">
                <a:solidFill>
                  <a:srgbClr val="002060"/>
                </a:solidFill>
                <a:latin typeface="Times New Roman" panose="02020603050405020304" pitchFamily="18" charset="0"/>
                <a:cs typeface="Times New Roman" panose="02020603050405020304" pitchFamily="18" charset="0"/>
              </a:rPr>
              <a:t>Topluma katkı faaliyetlerinin ve farklı kurum – kuruluşlarla işbirliği  gerçekleştirilebilmesi</a:t>
            </a:r>
          </a:p>
          <a:p>
            <a:pPr marL="285750" indent="-285750" algn="just">
              <a:spcBef>
                <a:spcPts val="100"/>
              </a:spcBef>
              <a:spcAft>
                <a:spcPts val="100"/>
              </a:spcAft>
              <a:buFont typeface="Arial" panose="020B0604020202020204" pitchFamily="34" charset="0"/>
              <a:buChar char="•"/>
            </a:pPr>
            <a:r>
              <a:rPr lang="tr-TR" sz="1400" b="1" dirty="0">
                <a:solidFill>
                  <a:srgbClr val="002060"/>
                </a:solidFill>
                <a:latin typeface="Times New Roman" panose="02020603050405020304" pitchFamily="18" charset="0"/>
                <a:cs typeface="Times New Roman" panose="02020603050405020304" pitchFamily="18" charset="0"/>
              </a:rPr>
              <a:t>Uygulama ağırlıklı bir eğitim müfredatının olması ve uygulamaların farklı kuruluşlarda yapılabilmesi</a:t>
            </a:r>
          </a:p>
          <a:p>
            <a:pPr marL="285750" indent="-285750" algn="just">
              <a:spcBef>
                <a:spcPts val="100"/>
              </a:spcBef>
              <a:spcAft>
                <a:spcPts val="100"/>
              </a:spcAft>
              <a:buFont typeface="Arial" panose="020B0604020202020204" pitchFamily="34" charset="0"/>
              <a:buChar char="•"/>
            </a:pPr>
            <a:r>
              <a:rPr lang="tr-TR" sz="1400" b="1" dirty="0">
                <a:solidFill>
                  <a:srgbClr val="002060"/>
                </a:solidFill>
                <a:latin typeface="Times New Roman" panose="02020603050405020304" pitchFamily="18" charset="0"/>
                <a:cs typeface="Times New Roman" panose="02020603050405020304" pitchFamily="18" charset="0"/>
              </a:rPr>
              <a:t>Kalite ve akreditasyon süreçlerine hakimiyet olması nedeniyle bölümün kuruluş temelinin sağlam olması</a:t>
            </a:r>
          </a:p>
        </p:txBody>
      </p:sp>
      <p:sp>
        <p:nvSpPr>
          <p:cNvPr id="9" name="Metin kutusu 8">
            <a:extLst>
              <a:ext uri="{FF2B5EF4-FFF2-40B4-BE49-F238E27FC236}">
                <a16:creationId xmlns:a16="http://schemas.microsoft.com/office/drawing/2014/main" id="{48376477-6631-1DEE-2D6B-75C4D8A22A82}"/>
              </a:ext>
            </a:extLst>
          </p:cNvPr>
          <p:cNvSpPr txBox="1"/>
          <p:nvPr/>
        </p:nvSpPr>
        <p:spPr>
          <a:xfrm>
            <a:off x="189871" y="4641574"/>
            <a:ext cx="3683568" cy="1477328"/>
          </a:xfrm>
          <a:prstGeom prst="rect">
            <a:avLst/>
          </a:prstGeom>
          <a:noFill/>
        </p:spPr>
        <p:txBody>
          <a:bodyPr wrap="square">
            <a:spAutoFit/>
          </a:bodyPr>
          <a:lstStyle/>
          <a:p>
            <a:pPr algn="just">
              <a:spcBef>
                <a:spcPts val="100"/>
              </a:spcBef>
              <a:spcAft>
                <a:spcPts val="100"/>
              </a:spcAft>
            </a:pPr>
            <a:r>
              <a:rPr lang="tr-TR" sz="1500" b="1" dirty="0" err="1">
                <a:solidFill>
                  <a:srgbClr val="002060"/>
                </a:solidFill>
                <a:latin typeface="Times New Roman" panose="02020603050405020304" pitchFamily="18" charset="0"/>
                <a:cs typeface="Times New Roman" panose="02020603050405020304" pitchFamily="18" charset="0"/>
              </a:rPr>
              <a:t>Opportunities</a:t>
            </a:r>
            <a:r>
              <a:rPr lang="tr-TR" sz="1500" b="1" dirty="0">
                <a:solidFill>
                  <a:srgbClr val="002060"/>
                </a:solidFill>
                <a:latin typeface="Times New Roman" panose="02020603050405020304" pitchFamily="18" charset="0"/>
                <a:cs typeface="Times New Roman" panose="02020603050405020304" pitchFamily="18" charset="0"/>
              </a:rPr>
              <a:t> - Fırsatlar</a:t>
            </a:r>
          </a:p>
          <a:p>
            <a:pPr marL="285750" indent="-285750" algn="just">
              <a:spcBef>
                <a:spcPts val="100"/>
              </a:spcBef>
              <a:spcAft>
                <a:spcPts val="100"/>
              </a:spcAft>
              <a:buFont typeface="Arial" panose="020B0604020202020204" pitchFamily="34" charset="0"/>
              <a:buChar char="•"/>
            </a:pPr>
            <a:r>
              <a:rPr lang="tr-TR" sz="1400" b="1" dirty="0">
                <a:solidFill>
                  <a:srgbClr val="002060"/>
                </a:solidFill>
                <a:latin typeface="Times New Roman" panose="02020603050405020304" pitchFamily="18" charset="0"/>
                <a:cs typeface="Times New Roman" panose="02020603050405020304" pitchFamily="18" charset="0"/>
              </a:rPr>
              <a:t>Çevreden öğrencilerin tercih edebilmesi</a:t>
            </a:r>
          </a:p>
          <a:p>
            <a:pPr marL="285750" indent="-285750" algn="just">
              <a:spcBef>
                <a:spcPts val="100"/>
              </a:spcBef>
              <a:spcAft>
                <a:spcPts val="100"/>
              </a:spcAft>
              <a:buFont typeface="Arial" panose="020B0604020202020204" pitchFamily="34" charset="0"/>
              <a:buChar char="•"/>
            </a:pPr>
            <a:r>
              <a:rPr lang="tr-TR" sz="1400" b="1" dirty="0">
                <a:solidFill>
                  <a:srgbClr val="002060"/>
                </a:solidFill>
                <a:latin typeface="Times New Roman" panose="02020603050405020304" pitchFamily="18" charset="0"/>
                <a:cs typeface="Times New Roman" panose="02020603050405020304" pitchFamily="18" charset="0"/>
              </a:rPr>
              <a:t>Kontenjan doluluk oranının yüksek potansiyele sahip olması</a:t>
            </a:r>
          </a:p>
          <a:p>
            <a:pPr marL="285750" indent="-285750" algn="just">
              <a:spcBef>
                <a:spcPts val="100"/>
              </a:spcBef>
              <a:spcAft>
                <a:spcPts val="100"/>
              </a:spcAft>
              <a:buFont typeface="Arial" panose="020B0604020202020204" pitchFamily="34" charset="0"/>
              <a:buChar char="•"/>
            </a:pPr>
            <a:r>
              <a:rPr lang="tr-TR" sz="1400" b="1" dirty="0">
                <a:solidFill>
                  <a:srgbClr val="002060"/>
                </a:solidFill>
                <a:latin typeface="Times New Roman" panose="02020603050405020304" pitchFamily="18" charset="0"/>
                <a:cs typeface="Times New Roman" panose="02020603050405020304" pitchFamily="18" charset="0"/>
              </a:rPr>
              <a:t>Yüksek Lisans ve Doktora için de tercih edilebilirlik</a:t>
            </a:r>
          </a:p>
        </p:txBody>
      </p:sp>
      <p:sp>
        <p:nvSpPr>
          <p:cNvPr id="14" name="Metin kutusu 13">
            <a:extLst>
              <a:ext uri="{FF2B5EF4-FFF2-40B4-BE49-F238E27FC236}">
                <a16:creationId xmlns:a16="http://schemas.microsoft.com/office/drawing/2014/main" id="{8BD18A4E-9C3D-9ECE-BFAE-5052977BDD55}"/>
              </a:ext>
            </a:extLst>
          </p:cNvPr>
          <p:cNvSpPr txBox="1"/>
          <p:nvPr/>
        </p:nvSpPr>
        <p:spPr>
          <a:xfrm>
            <a:off x="7904388" y="1121633"/>
            <a:ext cx="4118670" cy="1810752"/>
          </a:xfrm>
          <a:prstGeom prst="rect">
            <a:avLst/>
          </a:prstGeom>
          <a:noFill/>
        </p:spPr>
        <p:txBody>
          <a:bodyPr wrap="square">
            <a:spAutoFit/>
          </a:bodyPr>
          <a:lstStyle/>
          <a:p>
            <a:pPr algn="just">
              <a:spcBef>
                <a:spcPts val="100"/>
              </a:spcBef>
              <a:spcAft>
                <a:spcPts val="100"/>
              </a:spcAft>
            </a:pPr>
            <a:r>
              <a:rPr lang="tr-TR" sz="1500" b="1" dirty="0" err="1">
                <a:solidFill>
                  <a:srgbClr val="002060"/>
                </a:solidFill>
                <a:latin typeface="Times New Roman" panose="02020603050405020304" pitchFamily="18" charset="0"/>
                <a:cs typeface="Times New Roman" panose="02020603050405020304" pitchFamily="18" charset="0"/>
              </a:rPr>
              <a:t>Weaknesses</a:t>
            </a:r>
            <a:r>
              <a:rPr lang="tr-TR" sz="1500" b="1" dirty="0">
                <a:solidFill>
                  <a:srgbClr val="002060"/>
                </a:solidFill>
                <a:latin typeface="Times New Roman" panose="02020603050405020304" pitchFamily="18" charset="0"/>
                <a:cs typeface="Times New Roman" panose="02020603050405020304" pitchFamily="18" charset="0"/>
              </a:rPr>
              <a:t> – Zayıflıklar</a:t>
            </a:r>
          </a:p>
          <a:p>
            <a:pPr marL="285750" indent="-285750" algn="just">
              <a:spcBef>
                <a:spcPts val="100"/>
              </a:spcBef>
              <a:spcAft>
                <a:spcPts val="100"/>
              </a:spcAft>
              <a:buFont typeface="Arial" panose="020B0604020202020204" pitchFamily="34" charset="0"/>
              <a:buChar char="•"/>
            </a:pPr>
            <a:r>
              <a:rPr lang="tr-TR" sz="1500" b="1" dirty="0">
                <a:solidFill>
                  <a:srgbClr val="002060"/>
                </a:solidFill>
                <a:latin typeface="Times New Roman" panose="02020603050405020304" pitchFamily="18" charset="0"/>
                <a:cs typeface="Times New Roman" panose="02020603050405020304" pitchFamily="18" charset="0"/>
              </a:rPr>
              <a:t>Lisansüstü programın olmaması</a:t>
            </a:r>
          </a:p>
          <a:p>
            <a:pPr marL="285750" indent="-285750" algn="just">
              <a:spcBef>
                <a:spcPts val="100"/>
              </a:spcBef>
              <a:spcAft>
                <a:spcPts val="100"/>
              </a:spcAft>
              <a:buFont typeface="Arial" panose="020B0604020202020204" pitchFamily="34" charset="0"/>
              <a:buChar char="•"/>
            </a:pPr>
            <a:r>
              <a:rPr lang="tr-TR" sz="1500" b="1" dirty="0">
                <a:solidFill>
                  <a:srgbClr val="002060"/>
                </a:solidFill>
                <a:latin typeface="Times New Roman" panose="02020603050405020304" pitchFamily="18" charset="0"/>
                <a:cs typeface="Times New Roman" panose="02020603050405020304" pitchFamily="18" charset="0"/>
              </a:rPr>
              <a:t>Uluslararası ilişkilerin başlangıç düzeyinde olması</a:t>
            </a:r>
          </a:p>
          <a:p>
            <a:pPr marL="285750" indent="-285750" algn="just">
              <a:spcBef>
                <a:spcPts val="100"/>
              </a:spcBef>
              <a:spcAft>
                <a:spcPts val="100"/>
              </a:spcAft>
              <a:buFont typeface="Arial" panose="020B0604020202020204" pitchFamily="34" charset="0"/>
              <a:buChar char="•"/>
            </a:pPr>
            <a:r>
              <a:rPr lang="tr-TR" sz="1500" b="1" dirty="0">
                <a:solidFill>
                  <a:srgbClr val="002060"/>
                </a:solidFill>
                <a:latin typeface="Times New Roman" panose="02020603050405020304" pitchFamily="18" charset="0"/>
                <a:cs typeface="Times New Roman" panose="02020603050405020304" pitchFamily="18" charset="0"/>
              </a:rPr>
              <a:t>Çift anadal-</a:t>
            </a:r>
            <a:r>
              <a:rPr lang="tr-TR" sz="1500" b="1" dirty="0" err="1">
                <a:solidFill>
                  <a:srgbClr val="002060"/>
                </a:solidFill>
                <a:latin typeface="Times New Roman" panose="02020603050405020304" pitchFamily="18" charset="0"/>
                <a:cs typeface="Times New Roman" panose="02020603050405020304" pitchFamily="18" charset="0"/>
              </a:rPr>
              <a:t>yandal</a:t>
            </a:r>
            <a:r>
              <a:rPr lang="tr-TR" sz="1500" b="1" dirty="0">
                <a:solidFill>
                  <a:srgbClr val="002060"/>
                </a:solidFill>
                <a:latin typeface="Times New Roman" panose="02020603050405020304" pitchFamily="18" charset="0"/>
                <a:cs typeface="Times New Roman" panose="02020603050405020304" pitchFamily="18" charset="0"/>
              </a:rPr>
              <a:t> olanaklarının henüz oluşmaması</a:t>
            </a:r>
          </a:p>
          <a:p>
            <a:pPr marL="285750" indent="-285750" algn="just">
              <a:spcBef>
                <a:spcPts val="100"/>
              </a:spcBef>
              <a:spcAft>
                <a:spcPts val="100"/>
              </a:spcAft>
              <a:buFont typeface="Arial" panose="020B0604020202020204" pitchFamily="34" charset="0"/>
              <a:buChar char="•"/>
            </a:pPr>
            <a:endParaRPr lang="tr-TR" sz="1500" b="1" dirty="0">
              <a:solidFill>
                <a:srgbClr val="002060"/>
              </a:solidFill>
              <a:latin typeface="Times New Roman" panose="02020603050405020304" pitchFamily="18" charset="0"/>
              <a:cs typeface="Times New Roman" panose="02020603050405020304" pitchFamily="18" charset="0"/>
            </a:endParaRPr>
          </a:p>
        </p:txBody>
      </p:sp>
      <p:sp>
        <p:nvSpPr>
          <p:cNvPr id="15" name="Metin kutusu 14">
            <a:extLst>
              <a:ext uri="{FF2B5EF4-FFF2-40B4-BE49-F238E27FC236}">
                <a16:creationId xmlns:a16="http://schemas.microsoft.com/office/drawing/2014/main" id="{4D98E086-F158-F6CA-94B2-D4FC17C6F790}"/>
              </a:ext>
            </a:extLst>
          </p:cNvPr>
          <p:cNvSpPr txBox="1"/>
          <p:nvPr/>
        </p:nvSpPr>
        <p:spPr>
          <a:xfrm>
            <a:off x="8342538" y="4245833"/>
            <a:ext cx="3849462" cy="1579920"/>
          </a:xfrm>
          <a:prstGeom prst="rect">
            <a:avLst/>
          </a:prstGeom>
          <a:noFill/>
        </p:spPr>
        <p:txBody>
          <a:bodyPr wrap="square">
            <a:spAutoFit/>
          </a:bodyPr>
          <a:lstStyle/>
          <a:p>
            <a:pPr algn="just">
              <a:spcBef>
                <a:spcPts val="100"/>
              </a:spcBef>
              <a:spcAft>
                <a:spcPts val="100"/>
              </a:spcAft>
            </a:pPr>
            <a:r>
              <a:rPr lang="tr-TR" sz="1500" b="1" dirty="0" err="1">
                <a:solidFill>
                  <a:srgbClr val="002060"/>
                </a:solidFill>
                <a:latin typeface="Times New Roman" panose="02020603050405020304" pitchFamily="18" charset="0"/>
                <a:cs typeface="Times New Roman" panose="02020603050405020304" pitchFamily="18" charset="0"/>
              </a:rPr>
              <a:t>Threats</a:t>
            </a:r>
            <a:r>
              <a:rPr lang="tr-TR" sz="1500" b="1" dirty="0">
                <a:solidFill>
                  <a:srgbClr val="002060"/>
                </a:solidFill>
                <a:latin typeface="Times New Roman" panose="02020603050405020304" pitchFamily="18" charset="0"/>
                <a:cs typeface="Times New Roman" panose="02020603050405020304" pitchFamily="18" charset="0"/>
              </a:rPr>
              <a:t> - Tehditler</a:t>
            </a:r>
          </a:p>
          <a:p>
            <a:pPr marL="285750" indent="-285750" algn="just">
              <a:spcBef>
                <a:spcPts val="100"/>
              </a:spcBef>
              <a:spcAft>
                <a:spcPts val="100"/>
              </a:spcAft>
              <a:buFont typeface="Arial" panose="020B0604020202020204" pitchFamily="34" charset="0"/>
              <a:buChar char="•"/>
            </a:pPr>
            <a:r>
              <a:rPr lang="tr-TR" sz="1500" b="1" dirty="0">
                <a:solidFill>
                  <a:srgbClr val="002060"/>
                </a:solidFill>
                <a:latin typeface="Times New Roman" panose="02020603050405020304" pitchFamily="18" charset="0"/>
                <a:cs typeface="Times New Roman" panose="02020603050405020304" pitchFamily="18" charset="0"/>
              </a:rPr>
              <a:t>Fazla ders yükü</a:t>
            </a:r>
          </a:p>
          <a:p>
            <a:pPr marL="285750" indent="-285750" algn="just">
              <a:spcBef>
                <a:spcPts val="100"/>
              </a:spcBef>
              <a:spcAft>
                <a:spcPts val="100"/>
              </a:spcAft>
              <a:buFont typeface="Arial" panose="020B0604020202020204" pitchFamily="34" charset="0"/>
              <a:buChar char="•"/>
            </a:pPr>
            <a:r>
              <a:rPr lang="tr-TR" sz="1500" b="1" dirty="0">
                <a:solidFill>
                  <a:srgbClr val="002060"/>
                </a:solidFill>
                <a:latin typeface="Times New Roman" panose="02020603050405020304" pitchFamily="18" charset="0"/>
                <a:cs typeface="Times New Roman" panose="02020603050405020304" pitchFamily="18" charset="0"/>
              </a:rPr>
              <a:t>Çevre illerde bölümün açılması Tarsus Ün. çekici kılmayabilir</a:t>
            </a:r>
          </a:p>
          <a:p>
            <a:pPr marL="285750" indent="-285750" algn="just">
              <a:spcBef>
                <a:spcPts val="100"/>
              </a:spcBef>
              <a:spcAft>
                <a:spcPts val="100"/>
              </a:spcAft>
              <a:buFont typeface="Arial" panose="020B0604020202020204" pitchFamily="34" charset="0"/>
              <a:buChar char="•"/>
            </a:pPr>
            <a:endParaRPr lang="tr-TR" sz="1500" b="1" dirty="0">
              <a:solidFill>
                <a:srgbClr val="002060"/>
              </a:solidFill>
              <a:latin typeface="Times New Roman" panose="02020603050405020304" pitchFamily="18" charset="0"/>
              <a:cs typeface="Times New Roman" panose="02020603050405020304" pitchFamily="18" charset="0"/>
            </a:endParaRPr>
          </a:p>
          <a:p>
            <a:pPr marL="285750" indent="-285750" algn="just">
              <a:spcBef>
                <a:spcPts val="100"/>
              </a:spcBef>
              <a:spcAft>
                <a:spcPts val="100"/>
              </a:spcAft>
              <a:buFont typeface="Arial" panose="020B0604020202020204" pitchFamily="34" charset="0"/>
              <a:buChar char="•"/>
            </a:pPr>
            <a:endParaRPr lang="tr-TR" sz="1500" b="1"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269325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Resim 8">
            <a:extLst>
              <a:ext uri="{FF2B5EF4-FFF2-40B4-BE49-F238E27FC236}">
                <a16:creationId xmlns:a16="http://schemas.microsoft.com/office/drawing/2014/main" id="{CBF1D314-369B-4314-84EA-737B7BD827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65956"/>
            <a:ext cx="12192000" cy="5992044"/>
          </a:xfrm>
          <a:prstGeom prst="rect">
            <a:avLst/>
          </a:prstGeom>
        </p:spPr>
      </p:pic>
    </p:spTree>
    <p:extLst>
      <p:ext uri="{BB962C8B-B14F-4D97-AF65-F5344CB8AC3E}">
        <p14:creationId xmlns:p14="http://schemas.microsoft.com/office/powerpoint/2010/main" val="306540962"/>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3105</TotalTime>
  <Words>1493</Words>
  <Application>Microsoft Office PowerPoint</Application>
  <PresentationFormat>Geniş ekran</PresentationFormat>
  <Paragraphs>369</Paragraphs>
  <Slides>28</Slides>
  <Notes>4</Notes>
  <HiddenSlides>0</HiddenSlides>
  <MMClips>0</MMClips>
  <ScaleCrop>false</ScaleCrop>
  <HeadingPairs>
    <vt:vector size="8" baseType="variant">
      <vt:variant>
        <vt:lpstr>Kullanılan Yazı Tipleri</vt:lpstr>
      </vt:variant>
      <vt:variant>
        <vt:i4>7</vt:i4>
      </vt:variant>
      <vt:variant>
        <vt:lpstr>Tema</vt:lpstr>
      </vt:variant>
      <vt:variant>
        <vt:i4>1</vt:i4>
      </vt:variant>
      <vt:variant>
        <vt:lpstr>Eklenmiş OLE Hizmet Programları</vt:lpstr>
      </vt:variant>
      <vt:variant>
        <vt:i4>1</vt:i4>
      </vt:variant>
      <vt:variant>
        <vt:lpstr>Slayt Başlıkları</vt:lpstr>
      </vt:variant>
      <vt:variant>
        <vt:i4>28</vt:i4>
      </vt:variant>
    </vt:vector>
  </HeadingPairs>
  <TitlesOfParts>
    <vt:vector size="37" baseType="lpstr">
      <vt:lpstr>Arial</vt:lpstr>
      <vt:lpstr>Calibri</vt:lpstr>
      <vt:lpstr>Calibri Light</vt:lpstr>
      <vt:lpstr>Montserrat-Light</vt:lpstr>
      <vt:lpstr>Roboto Bold</vt:lpstr>
      <vt:lpstr>Times New Roman</vt:lpstr>
      <vt:lpstr>Wingdings</vt:lpstr>
      <vt:lpstr>Office Teması</vt:lpstr>
      <vt:lpstr>Microsoft Word Document</vt:lpstr>
      <vt:lpstr>PowerPoint Sunusu</vt:lpstr>
      <vt:lpstr>Bölüm Bilgisi</vt:lpstr>
      <vt:lpstr>Misyon ve Vizyon</vt:lpstr>
      <vt:lpstr>Bölüm Yönetimi</vt:lpstr>
      <vt:lpstr>  Öğrenci Sayısı</vt:lpstr>
      <vt:lpstr>  Öğrenci Sayıları</vt:lpstr>
      <vt:lpstr>Öğrenci Topluluğu</vt:lpstr>
      <vt:lpstr>Akademik Personel Sayısı</vt:lpstr>
      <vt:lpstr>PowerPoint Sunusu</vt:lpstr>
      <vt:lpstr>Toplam Yayın Sayısı</vt:lpstr>
      <vt:lpstr>Yayın Sayısı</vt:lpstr>
      <vt:lpstr>PowerPoint Sunusu</vt:lpstr>
      <vt:lpstr>Panel</vt:lpstr>
      <vt:lpstr>PowerPoint Sunusu</vt:lpstr>
      <vt:lpstr>Webinar</vt:lpstr>
      <vt:lpstr>WEBİNAR</vt:lpstr>
      <vt:lpstr>SÖYLEYİŞİ</vt:lpstr>
      <vt:lpstr>Teknik Gezi</vt:lpstr>
      <vt:lpstr>PowerPoint Sunusu</vt:lpstr>
      <vt:lpstr>PowerPoint Sunusu</vt:lpstr>
      <vt:lpstr>PowerPoint Sunusu</vt:lpstr>
      <vt:lpstr>PowerPoint Sunusu</vt:lpstr>
      <vt:lpstr>Sertifikalar</vt:lpstr>
      <vt:lpstr>PowerPoint Sunusu</vt:lpstr>
      <vt:lpstr>PowerPoint Sunusu</vt:lpstr>
      <vt:lpstr>Eylem Planı: 2023-2024 Yayın Hedefleri</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Windows User</dc:creator>
  <cp:lastModifiedBy>Ayşe Alican Şen</cp:lastModifiedBy>
  <cp:revision>261</cp:revision>
  <dcterms:created xsi:type="dcterms:W3CDTF">2019-08-19T05:31:06Z</dcterms:created>
  <dcterms:modified xsi:type="dcterms:W3CDTF">2024-11-22T11:01:12Z</dcterms:modified>
</cp:coreProperties>
</file>